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Lst>
  <p:sldSz cy="5143500" cx="9144000"/>
  <p:notesSz cx="6858000" cy="9144000"/>
  <p:embeddedFontLst>
    <p:embeddedFont>
      <p:font typeface="Pacifico"/>
      <p:regular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11" Type="http://schemas.openxmlformats.org/officeDocument/2006/relationships/slide" Target="slides/slide6.xml"/><Relationship Id="rId22" Type="http://schemas.openxmlformats.org/officeDocument/2006/relationships/slide" Target="slides/slide17.xml"/><Relationship Id="rId10" Type="http://schemas.openxmlformats.org/officeDocument/2006/relationships/slide" Target="slides/slide5.xml"/><Relationship Id="rId21" Type="http://schemas.openxmlformats.org/officeDocument/2006/relationships/slide" Target="slides/slide16.xml"/><Relationship Id="rId13" Type="http://schemas.openxmlformats.org/officeDocument/2006/relationships/slide" Target="slides/slide8.xml"/><Relationship Id="rId12" Type="http://schemas.openxmlformats.org/officeDocument/2006/relationships/slide" Target="slides/slide7.xml"/><Relationship Id="rId23" Type="http://schemas.openxmlformats.org/officeDocument/2006/relationships/font" Target="fonts/Pacifico-regular.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19" Type="http://schemas.openxmlformats.org/officeDocument/2006/relationships/slide" Target="slides/slide14.xml"/><Relationship Id="rId6" Type="http://schemas.openxmlformats.org/officeDocument/2006/relationships/slide" Target="slides/slide1.xml"/><Relationship Id="rId18" Type="http://schemas.openxmlformats.org/officeDocument/2006/relationships/slide" Target="slides/slide13.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348ca3bead1_0_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348ca3bead1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 name="Shape 73"/>
        <p:cNvGrpSpPr/>
        <p:nvPr/>
      </p:nvGrpSpPr>
      <p:grpSpPr>
        <a:xfrm>
          <a:off x="0" y="0"/>
          <a:ext cx="0" cy="0"/>
          <a:chOff x="0" y="0"/>
          <a:chExt cx="0" cy="0"/>
        </a:xfrm>
      </p:grpSpPr>
      <p:sp>
        <p:nvSpPr>
          <p:cNvPr id="74" name="Google Shape;74;gf052148e0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5" name="Google Shape;75;gf052148e0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f052148e0f_0_5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f052148e0f_0_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f052148e0f_0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2" name="Google Shape;102;gf052148e0f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gf052148e0f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8" name="Google Shape;108;gf052148e0f_0_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348ca3bead1_0_1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348ca3bead1_0_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348ca3bead1_0_1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348ca3bead1_0_1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348ca3bead1_0_1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348ca3bead1_0_1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2" name="Shape 132"/>
        <p:cNvGrpSpPr/>
        <p:nvPr/>
      </p:nvGrpSpPr>
      <p:grpSpPr>
        <a:xfrm>
          <a:off x="0" y="0"/>
          <a:ext cx="0" cy="0"/>
          <a:chOff x="0" y="0"/>
          <a:chExt cx="0" cy="0"/>
        </a:xfrm>
      </p:grpSpPr>
      <p:sp>
        <p:nvSpPr>
          <p:cNvPr id="133" name="Google Shape;133;g348ca3bead1_0_1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4" name="Google Shape;134;g348ca3bead1_0_1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g348ca3bead1_0_1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0" name="Google Shape;140;g348ca3bead1_0_1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g348ca3bead1_0_19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6" name="Google Shape;146;g348ca3bead1_0_1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g1535237533b_0_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3" name="Google Shape;153;g1535237533b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348ca3bead1_0_2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348ca3bead1_0_2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g2fe7e5e21a7_0_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
        <p:nvSpPr>
          <p:cNvPr id="167" name="Google Shape;167;g2fe7e5e21a7_0_0:notes"/>
          <p:cNvSpPr/>
          <p:nvPr>
            <p:ph idx="2" type="sldImg"/>
          </p:nvPr>
        </p:nvSpPr>
        <p:spPr>
          <a:xfrm>
            <a:off x="381175" y="685800"/>
            <a:ext cx="60963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g27e4e14e7a6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 name="Google Shape;173;g27e4e14e7a6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gf052148e0f_0_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 name="Google Shape;204;gf052148e0f_0_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457200" y="205978"/>
            <a:ext cx="8229600" cy="857400"/>
          </a:xfrm>
          <a:prstGeom prst="rect">
            <a:avLst/>
          </a:prstGeom>
          <a:noFill/>
          <a:ln>
            <a:noFill/>
          </a:ln>
        </p:spPr>
        <p:txBody>
          <a:bodyPr anchorCtr="0" anchor="ctr" bIns="45700" lIns="91425" spcFirstLastPara="1" rIns="91425" wrap="square" tIns="45700">
            <a:normAutofit/>
          </a:bodyPr>
          <a:lstStyle>
            <a:lvl1pPr lvl="0" rtl="0" algn="ctr">
              <a:lnSpc>
                <a:spcPct val="100000"/>
              </a:lnSpc>
              <a:spcBef>
                <a:spcPts val="0"/>
              </a:spcBef>
              <a:spcAft>
                <a:spcPts val="0"/>
              </a:spcAft>
              <a:buClr>
                <a:schemeClr val="dk1"/>
              </a:buClr>
              <a:buSzPts val="18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2" name="Google Shape;52;p13"/>
          <p:cNvSpPr txBox="1"/>
          <p:nvPr>
            <p:ph idx="1" type="body"/>
          </p:nvPr>
        </p:nvSpPr>
        <p:spPr>
          <a:xfrm>
            <a:off x="457200" y="1200150"/>
            <a:ext cx="8229600" cy="3394500"/>
          </a:xfrm>
          <a:prstGeom prst="rect">
            <a:avLst/>
          </a:prstGeom>
          <a:noFill/>
          <a:ln>
            <a:noFill/>
          </a:ln>
        </p:spPr>
        <p:txBody>
          <a:bodyPr anchorCtr="0" anchor="t" bIns="45700" lIns="91425" spcFirstLastPara="1" rIns="91425" wrap="square" tIns="45700">
            <a:normAutofit/>
          </a:bodyPr>
          <a:lstStyle>
            <a:lvl1pPr indent="-342900" lvl="0" marL="457200" rtl="0" algn="l">
              <a:lnSpc>
                <a:spcPct val="100000"/>
              </a:lnSpc>
              <a:spcBef>
                <a:spcPts val="360"/>
              </a:spcBef>
              <a:spcAft>
                <a:spcPts val="0"/>
              </a:spcAft>
              <a:buClr>
                <a:schemeClr val="dk1"/>
              </a:buClr>
              <a:buSzPts val="1800"/>
              <a:buChar char="•"/>
              <a:defRPr/>
            </a:lvl1pPr>
            <a:lvl2pPr indent="-342900" lvl="1" marL="914400" rtl="0" algn="l">
              <a:lnSpc>
                <a:spcPct val="100000"/>
              </a:lnSpc>
              <a:spcBef>
                <a:spcPts val="360"/>
              </a:spcBef>
              <a:spcAft>
                <a:spcPts val="0"/>
              </a:spcAft>
              <a:buClr>
                <a:schemeClr val="dk1"/>
              </a:buClr>
              <a:buSzPts val="1800"/>
              <a:buChar char="–"/>
              <a:defRPr/>
            </a:lvl2pPr>
            <a:lvl3pPr indent="-342900" lvl="2" marL="1371600" rtl="0" algn="l">
              <a:lnSpc>
                <a:spcPct val="100000"/>
              </a:lnSpc>
              <a:spcBef>
                <a:spcPts val="360"/>
              </a:spcBef>
              <a:spcAft>
                <a:spcPts val="0"/>
              </a:spcAft>
              <a:buClr>
                <a:schemeClr val="dk1"/>
              </a:buClr>
              <a:buSzPts val="1800"/>
              <a:buChar char="•"/>
              <a:defRPr/>
            </a:lvl3pPr>
            <a:lvl4pPr indent="-342900" lvl="3" marL="1828800" rtl="0" algn="l">
              <a:lnSpc>
                <a:spcPct val="100000"/>
              </a:lnSpc>
              <a:spcBef>
                <a:spcPts val="360"/>
              </a:spcBef>
              <a:spcAft>
                <a:spcPts val="0"/>
              </a:spcAft>
              <a:buClr>
                <a:schemeClr val="dk1"/>
              </a:buClr>
              <a:buSzPts val="1800"/>
              <a:buChar char="–"/>
              <a:defRPr/>
            </a:lvl4pPr>
            <a:lvl5pPr indent="-342900" lvl="4" marL="2286000" rtl="0" algn="l">
              <a:lnSpc>
                <a:spcPct val="100000"/>
              </a:lnSpc>
              <a:spcBef>
                <a:spcPts val="360"/>
              </a:spcBef>
              <a:spcAft>
                <a:spcPts val="0"/>
              </a:spcAft>
              <a:buClr>
                <a:schemeClr val="dk1"/>
              </a:buClr>
              <a:buSzPts val="1800"/>
              <a:buChar char="»"/>
              <a:defRPr/>
            </a:lvl5pPr>
            <a:lvl6pPr indent="-342900" lvl="5" marL="2743200" rtl="0" algn="l">
              <a:lnSpc>
                <a:spcPct val="100000"/>
              </a:lnSpc>
              <a:spcBef>
                <a:spcPts val="360"/>
              </a:spcBef>
              <a:spcAft>
                <a:spcPts val="0"/>
              </a:spcAft>
              <a:buClr>
                <a:schemeClr val="dk1"/>
              </a:buClr>
              <a:buSzPts val="1800"/>
              <a:buChar char="•"/>
              <a:defRPr/>
            </a:lvl6pPr>
            <a:lvl7pPr indent="-342900" lvl="6" marL="3200400" rtl="0" algn="l">
              <a:lnSpc>
                <a:spcPct val="100000"/>
              </a:lnSpc>
              <a:spcBef>
                <a:spcPts val="360"/>
              </a:spcBef>
              <a:spcAft>
                <a:spcPts val="0"/>
              </a:spcAft>
              <a:buClr>
                <a:schemeClr val="dk1"/>
              </a:buClr>
              <a:buSzPts val="1800"/>
              <a:buChar char="•"/>
              <a:defRPr/>
            </a:lvl7pPr>
            <a:lvl8pPr indent="-342900" lvl="7" marL="3657600" rtl="0" algn="l">
              <a:lnSpc>
                <a:spcPct val="100000"/>
              </a:lnSpc>
              <a:spcBef>
                <a:spcPts val="360"/>
              </a:spcBef>
              <a:spcAft>
                <a:spcPts val="0"/>
              </a:spcAft>
              <a:buClr>
                <a:schemeClr val="dk1"/>
              </a:buClr>
              <a:buSzPts val="1800"/>
              <a:buChar char="•"/>
              <a:defRPr/>
            </a:lvl8pPr>
            <a:lvl9pPr indent="-342900" lvl="8" marL="4114800" rtl="0" algn="l">
              <a:lnSpc>
                <a:spcPct val="100000"/>
              </a:lnSpc>
              <a:spcBef>
                <a:spcPts val="360"/>
              </a:spcBef>
              <a:spcAft>
                <a:spcPts val="0"/>
              </a:spcAft>
              <a:buClr>
                <a:schemeClr val="dk1"/>
              </a:buClr>
              <a:buSzPts val="1800"/>
              <a:buChar char="•"/>
              <a:defRPr/>
            </a:lvl9pPr>
          </a:lstStyle>
          <a:p/>
        </p:txBody>
      </p:sp>
      <p:sp>
        <p:nvSpPr>
          <p:cNvPr id="53" name="Google Shape;53;p13"/>
          <p:cNvSpPr txBox="1"/>
          <p:nvPr>
            <p:ph idx="10" type="dt"/>
          </p:nvPr>
        </p:nvSpPr>
        <p:spPr>
          <a:xfrm>
            <a:off x="457200" y="4767263"/>
            <a:ext cx="2133600" cy="273900"/>
          </a:xfrm>
          <a:prstGeom prst="rect">
            <a:avLst/>
          </a:prstGeom>
          <a:noFill/>
          <a:ln>
            <a:noFill/>
          </a:ln>
        </p:spPr>
        <p:txBody>
          <a:bodyPr anchorCtr="0" anchor="ctr" bIns="45700" lIns="91425" spcFirstLastPara="1" rIns="91425" wrap="square" tIns="45700">
            <a:noAutofit/>
          </a:bodyPr>
          <a:lstStyle>
            <a:lvl1pPr lvl="0" rtl="0" algn="l">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4" name="Google Shape;54;p13"/>
          <p:cNvSpPr txBox="1"/>
          <p:nvPr>
            <p:ph idx="11" type="ftr"/>
          </p:nvPr>
        </p:nvSpPr>
        <p:spPr>
          <a:xfrm>
            <a:off x="3124200" y="4767263"/>
            <a:ext cx="2895600" cy="273900"/>
          </a:xfrm>
          <a:prstGeom prst="rect">
            <a:avLst/>
          </a:prstGeom>
          <a:noFill/>
          <a:ln>
            <a:noFill/>
          </a:ln>
        </p:spPr>
        <p:txBody>
          <a:bodyPr anchorCtr="0" anchor="ctr" bIns="45700" lIns="91425" spcFirstLastPara="1" rIns="91425" wrap="square" tIns="45700">
            <a:noAutofit/>
          </a:bodyPr>
          <a:lstStyle>
            <a:lvl1pPr lvl="0" rtl="0" algn="ctr">
              <a:lnSpc>
                <a:spcPct val="100000"/>
              </a:lnSpc>
              <a:spcBef>
                <a:spcPts val="0"/>
              </a:spcBef>
              <a:spcAft>
                <a:spcPts val="0"/>
              </a:spcAft>
              <a:buSzPts val="1400"/>
              <a:buNone/>
              <a:defRPr/>
            </a:lvl1pPr>
            <a:lvl2pPr lvl="1" rtl="0" algn="l">
              <a:lnSpc>
                <a:spcPct val="100000"/>
              </a:lnSpc>
              <a:spcBef>
                <a:spcPts val="0"/>
              </a:spcBef>
              <a:spcAft>
                <a:spcPts val="0"/>
              </a:spcAft>
              <a:buSzPts val="1400"/>
              <a:buNone/>
              <a:defRPr/>
            </a:lvl2pPr>
            <a:lvl3pPr lvl="2" rtl="0" algn="l">
              <a:lnSpc>
                <a:spcPct val="100000"/>
              </a:lnSpc>
              <a:spcBef>
                <a:spcPts val="0"/>
              </a:spcBef>
              <a:spcAft>
                <a:spcPts val="0"/>
              </a:spcAft>
              <a:buSzPts val="1400"/>
              <a:buNone/>
              <a:defRPr/>
            </a:lvl3pPr>
            <a:lvl4pPr lvl="3" rtl="0" algn="l">
              <a:lnSpc>
                <a:spcPct val="100000"/>
              </a:lnSpc>
              <a:spcBef>
                <a:spcPts val="0"/>
              </a:spcBef>
              <a:spcAft>
                <a:spcPts val="0"/>
              </a:spcAft>
              <a:buSzPts val="1400"/>
              <a:buNone/>
              <a:defRPr/>
            </a:lvl4pPr>
            <a:lvl5pPr lvl="4" rtl="0" algn="l">
              <a:lnSpc>
                <a:spcPct val="100000"/>
              </a:lnSpc>
              <a:spcBef>
                <a:spcPts val="0"/>
              </a:spcBef>
              <a:spcAft>
                <a:spcPts val="0"/>
              </a:spcAft>
              <a:buSzPts val="1400"/>
              <a:buNone/>
              <a:defRPr/>
            </a:lvl5pPr>
            <a:lvl6pPr lvl="5" rtl="0" algn="l">
              <a:lnSpc>
                <a:spcPct val="100000"/>
              </a:lnSpc>
              <a:spcBef>
                <a:spcPts val="0"/>
              </a:spcBef>
              <a:spcAft>
                <a:spcPts val="0"/>
              </a:spcAft>
              <a:buSzPts val="1400"/>
              <a:buNone/>
              <a:defRPr/>
            </a:lvl6pPr>
            <a:lvl7pPr lvl="6" rtl="0" algn="l">
              <a:lnSpc>
                <a:spcPct val="100000"/>
              </a:lnSpc>
              <a:spcBef>
                <a:spcPts val="0"/>
              </a:spcBef>
              <a:spcAft>
                <a:spcPts val="0"/>
              </a:spcAft>
              <a:buSzPts val="1400"/>
              <a:buNone/>
              <a:defRPr/>
            </a:lvl7pPr>
            <a:lvl8pPr lvl="7" rtl="0" algn="l">
              <a:lnSpc>
                <a:spcPct val="100000"/>
              </a:lnSpc>
              <a:spcBef>
                <a:spcPts val="0"/>
              </a:spcBef>
              <a:spcAft>
                <a:spcPts val="0"/>
              </a:spcAft>
              <a:buSzPts val="1400"/>
              <a:buNone/>
              <a:defRPr/>
            </a:lvl8pPr>
            <a:lvl9pPr lvl="8" rtl="0" algn="l">
              <a:lnSpc>
                <a:spcPct val="100000"/>
              </a:lnSpc>
              <a:spcBef>
                <a:spcPts val="0"/>
              </a:spcBef>
              <a:spcAft>
                <a:spcPts val="0"/>
              </a:spcAft>
              <a:buSzPts val="1400"/>
              <a:buNone/>
              <a:defRPr/>
            </a:lvl9pPr>
          </a:lstStyle>
          <a:p/>
        </p:txBody>
      </p:sp>
      <p:sp>
        <p:nvSpPr>
          <p:cNvPr id="55" name="Google Shape;55;p13"/>
          <p:cNvSpPr txBox="1"/>
          <p:nvPr>
            <p:ph idx="12" type="sldNum"/>
          </p:nvPr>
        </p:nvSpPr>
        <p:spPr>
          <a:xfrm>
            <a:off x="6553200" y="4767263"/>
            <a:ext cx="2133600" cy="27390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4.png"/><Relationship Id="rId4" Type="http://schemas.openxmlformats.org/officeDocument/2006/relationships/image" Target="../media/image4.png"/><Relationship Id="rId5" Type="http://schemas.openxmlformats.org/officeDocument/2006/relationships/image" Target="../media/image10.png"/><Relationship Id="rId6"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5.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7.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3.xml"/><Relationship Id="rId3"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6.jpg"/><Relationship Id="rId4" Type="http://schemas.openxmlformats.org/officeDocument/2006/relationships/image" Target="../media/image8.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5.xml"/><Relationship Id="rId3" Type="http://schemas.openxmlformats.org/officeDocument/2006/relationships/image" Target="../media/image16.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6.xml"/><Relationship Id="rId3" Type="http://schemas.openxmlformats.org/officeDocument/2006/relationships/image" Target="../media/image1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ctrTitle"/>
          </p:nvPr>
        </p:nvSpPr>
        <p:spPr>
          <a:xfrm>
            <a:off x="311700" y="545550"/>
            <a:ext cx="8520600" cy="2026200"/>
          </a:xfrm>
          <a:prstGeom prst="rect">
            <a:avLst/>
          </a:prstGeom>
        </p:spPr>
        <p:txBody>
          <a:bodyPr anchorCtr="0" anchor="b" bIns="91425" lIns="91425" spcFirstLastPara="1" rIns="91425" wrap="square" tIns="91425">
            <a:normAutofit fontScale="90000"/>
          </a:bodyPr>
          <a:lstStyle/>
          <a:p>
            <a:pPr indent="0" lvl="0" marL="0" rtl="0" algn="ctr">
              <a:spcBef>
                <a:spcPts val="0"/>
              </a:spcBef>
              <a:spcAft>
                <a:spcPts val="0"/>
              </a:spcAft>
              <a:buNone/>
            </a:pPr>
            <a:r>
              <a:rPr lang="en-GB"/>
              <a:t>Birchgrove Primary School </a:t>
            </a:r>
            <a:endParaRPr/>
          </a:p>
          <a:p>
            <a:pPr indent="0" lvl="0" marL="0" rtl="0" algn="ctr">
              <a:spcBef>
                <a:spcPts val="0"/>
              </a:spcBef>
              <a:spcAft>
                <a:spcPts val="0"/>
              </a:spcAft>
              <a:buNone/>
            </a:pPr>
            <a:r>
              <a:rPr lang="en-GB"/>
              <a:t>Year 5 </a:t>
            </a:r>
            <a:endParaRPr/>
          </a:p>
          <a:p>
            <a:pPr indent="0" lvl="0" marL="0" rtl="0" algn="ctr">
              <a:spcBef>
                <a:spcPts val="0"/>
              </a:spcBef>
              <a:spcAft>
                <a:spcPts val="0"/>
              </a:spcAft>
              <a:buNone/>
            </a:pPr>
            <a:r>
              <a:rPr lang="en-GB"/>
              <a:t>Curriculum Talk</a:t>
            </a:r>
            <a:endParaRPr/>
          </a:p>
        </p:txBody>
      </p:sp>
      <p:sp>
        <p:nvSpPr>
          <p:cNvPr id="61" name="Google Shape;61;p14"/>
          <p:cNvSpPr txBox="1"/>
          <p:nvPr>
            <p:ph idx="1" type="subTitle"/>
          </p:nvPr>
        </p:nvSpPr>
        <p:spPr>
          <a:xfrm>
            <a:off x="259650" y="2823700"/>
            <a:ext cx="8520600" cy="792600"/>
          </a:xfrm>
          <a:prstGeom prst="rect">
            <a:avLst/>
          </a:prstGeom>
        </p:spPr>
        <p:txBody>
          <a:bodyPr anchorCtr="0" anchor="t" bIns="91425" lIns="91425" spcFirstLastPara="1" rIns="91425" wrap="square" tIns="91425">
            <a:normAutofit/>
          </a:bodyPr>
          <a:lstStyle/>
          <a:p>
            <a:pPr indent="0" lvl="0" marL="0" rtl="0" algn="ctr">
              <a:spcBef>
                <a:spcPts val="0"/>
              </a:spcBef>
              <a:spcAft>
                <a:spcPts val="0"/>
              </a:spcAft>
              <a:buNone/>
            </a:pPr>
            <a:r>
              <a:rPr lang="en-GB"/>
              <a:t>2025 - 2026 </a:t>
            </a:r>
            <a:endParaRPr/>
          </a:p>
        </p:txBody>
      </p:sp>
      <p:pic>
        <p:nvPicPr>
          <p:cNvPr id="62" name="Google Shape;62;p14"/>
          <p:cNvPicPr preferRelativeResize="0"/>
          <p:nvPr/>
        </p:nvPicPr>
        <p:blipFill rotWithShape="1">
          <a:blip r:embed="rId3">
            <a:alphaModFix/>
          </a:blip>
          <a:srcRect b="24771" l="25143" r="54997" t="24756"/>
          <a:stretch/>
        </p:blipFill>
        <p:spPr>
          <a:xfrm>
            <a:off x="0" y="1427550"/>
            <a:ext cx="2507525" cy="3584901"/>
          </a:xfrm>
          <a:prstGeom prst="rect">
            <a:avLst/>
          </a:prstGeom>
          <a:noFill/>
          <a:ln>
            <a:noFill/>
          </a:ln>
        </p:spPr>
      </p:pic>
      <p:pic>
        <p:nvPicPr>
          <p:cNvPr id="63" name="Google Shape;63;p14"/>
          <p:cNvPicPr preferRelativeResize="0"/>
          <p:nvPr/>
        </p:nvPicPr>
        <p:blipFill rotWithShape="1">
          <a:blip r:embed="rId3">
            <a:alphaModFix/>
          </a:blip>
          <a:srcRect b="24770" l="5770" r="78955" t="43386"/>
          <a:stretch/>
        </p:blipFill>
        <p:spPr>
          <a:xfrm flipH="1">
            <a:off x="6694877" y="2315000"/>
            <a:ext cx="2449123" cy="287214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pic>
        <p:nvPicPr>
          <p:cNvPr id="68" name="Google Shape;68;p15"/>
          <p:cNvPicPr preferRelativeResize="0"/>
          <p:nvPr/>
        </p:nvPicPr>
        <p:blipFill>
          <a:blip r:embed="rId3">
            <a:alphaModFix/>
          </a:blip>
          <a:stretch>
            <a:fillRect/>
          </a:stretch>
        </p:blipFill>
        <p:spPr>
          <a:xfrm>
            <a:off x="1202775" y="493206"/>
            <a:ext cx="7082749" cy="2844947"/>
          </a:xfrm>
          <a:prstGeom prst="rect">
            <a:avLst/>
          </a:prstGeom>
          <a:noFill/>
          <a:ln>
            <a:noFill/>
          </a:ln>
        </p:spPr>
      </p:pic>
      <p:sp>
        <p:nvSpPr>
          <p:cNvPr id="69" name="Google Shape;69;p15"/>
          <p:cNvSpPr/>
          <p:nvPr/>
        </p:nvSpPr>
        <p:spPr>
          <a:xfrm rot="-1299497">
            <a:off x="4894621" y="2443786"/>
            <a:ext cx="512911" cy="485389"/>
          </a:xfrm>
          <a:prstGeom prst="star5">
            <a:avLst>
              <a:gd fmla="val 19098" name="adj"/>
              <a:gd fmla="val 105146" name="hf"/>
              <a:gd fmla="val 110557" name="vf"/>
            </a:avLst>
          </a:prstGeom>
          <a:solidFill>
            <a:srgbClr val="FF0000"/>
          </a:solid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0" name="Google Shape;70;p15"/>
          <p:cNvSpPr/>
          <p:nvPr/>
        </p:nvSpPr>
        <p:spPr>
          <a:xfrm rot="1209785">
            <a:off x="3951374" y="2452602"/>
            <a:ext cx="261102" cy="238315"/>
          </a:xfrm>
          <a:prstGeom prst="star5">
            <a:avLst>
              <a:gd fmla="val 19098" name="adj"/>
              <a:gd fmla="val 105146" name="hf"/>
              <a:gd fmla="val 110557" name="vf"/>
            </a:avLst>
          </a:prstGeom>
          <a:solidFill>
            <a:srgbClr val="00FF00"/>
          </a:solidFill>
          <a:ln cap="flat" cmpd="sng" w="9525">
            <a:solidFill>
              <a:srgbClr val="00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71" name="Google Shape;71;p15"/>
          <p:cNvPicPr preferRelativeResize="0"/>
          <p:nvPr/>
        </p:nvPicPr>
        <p:blipFill rotWithShape="1">
          <a:blip r:embed="rId4">
            <a:alphaModFix/>
          </a:blip>
          <a:srcRect b="24770" l="5770" r="78955" t="43386"/>
          <a:stretch/>
        </p:blipFill>
        <p:spPr>
          <a:xfrm>
            <a:off x="374007" y="2878528"/>
            <a:ext cx="1814294" cy="2127651"/>
          </a:xfrm>
          <a:prstGeom prst="rect">
            <a:avLst/>
          </a:prstGeom>
          <a:noFill/>
          <a:ln>
            <a:noFill/>
          </a:ln>
        </p:spPr>
      </p:pic>
      <p:sp>
        <p:nvSpPr>
          <p:cNvPr id="72" name="Google Shape;72;p15"/>
          <p:cNvSpPr txBox="1"/>
          <p:nvPr>
            <p:ph type="title"/>
          </p:nvPr>
        </p:nvSpPr>
        <p:spPr>
          <a:xfrm>
            <a:off x="2611600" y="3338150"/>
            <a:ext cx="4265100" cy="9534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lang="en-GB" sz="4820"/>
              <a:t>T</a:t>
            </a:r>
            <a:r>
              <a:rPr lang="en-GB" sz="4820"/>
              <a:t>o Year 5</a:t>
            </a:r>
            <a:r>
              <a:rPr lang="en-GB" sz="4220"/>
              <a:t> </a:t>
            </a:r>
            <a:endParaRPr sz="422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 name="Shape 76"/>
        <p:cNvGrpSpPr/>
        <p:nvPr/>
      </p:nvGrpSpPr>
      <p:grpSpPr>
        <a:xfrm>
          <a:off x="0" y="0"/>
          <a:ext cx="0" cy="0"/>
          <a:chOff x="0" y="0"/>
          <a:chExt cx="0" cy="0"/>
        </a:xfrm>
      </p:grpSpPr>
      <p:sp>
        <p:nvSpPr>
          <p:cNvPr id="77" name="Google Shape;77;p16"/>
          <p:cNvSpPr txBox="1"/>
          <p:nvPr>
            <p:ph type="title"/>
          </p:nvPr>
        </p:nvSpPr>
        <p:spPr>
          <a:xfrm>
            <a:off x="0" y="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3620"/>
              <a:t>Meet the team</a:t>
            </a:r>
            <a:endParaRPr sz="3720"/>
          </a:p>
        </p:txBody>
      </p:sp>
      <p:sp>
        <p:nvSpPr>
          <p:cNvPr id="78" name="Google Shape;78;p16"/>
          <p:cNvSpPr txBox="1"/>
          <p:nvPr>
            <p:ph idx="1" type="body"/>
          </p:nvPr>
        </p:nvSpPr>
        <p:spPr>
          <a:xfrm>
            <a:off x="2176800" y="2249100"/>
            <a:ext cx="2176800" cy="9786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lang="en-GB">
                <a:solidFill>
                  <a:schemeClr val="dk1"/>
                </a:solidFill>
              </a:rPr>
              <a:t>Mr Davies </a:t>
            </a:r>
            <a:r>
              <a:rPr lang="en-GB">
                <a:solidFill>
                  <a:schemeClr val="dk1"/>
                </a:solidFill>
              </a:rPr>
              <a:t>- 5D</a:t>
            </a:r>
            <a:endParaRPr>
              <a:solidFill>
                <a:schemeClr val="dk1"/>
              </a:solidFill>
            </a:endParaRPr>
          </a:p>
        </p:txBody>
      </p:sp>
      <p:sp>
        <p:nvSpPr>
          <p:cNvPr id="79" name="Google Shape;79;p16"/>
          <p:cNvSpPr txBox="1"/>
          <p:nvPr>
            <p:ph idx="1" type="body"/>
          </p:nvPr>
        </p:nvSpPr>
        <p:spPr>
          <a:xfrm>
            <a:off x="5082550" y="2249100"/>
            <a:ext cx="2614200" cy="9786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lang="en-GB">
                <a:solidFill>
                  <a:schemeClr val="dk1"/>
                </a:solidFill>
              </a:rPr>
              <a:t>Miss Broughton - 5B</a:t>
            </a:r>
            <a:endParaRPr>
              <a:solidFill>
                <a:schemeClr val="dk1"/>
              </a:solidFill>
            </a:endParaRPr>
          </a:p>
        </p:txBody>
      </p:sp>
      <p:sp>
        <p:nvSpPr>
          <p:cNvPr id="80" name="Google Shape;80;p16"/>
          <p:cNvSpPr txBox="1"/>
          <p:nvPr>
            <p:ph idx="1" type="body"/>
          </p:nvPr>
        </p:nvSpPr>
        <p:spPr>
          <a:xfrm>
            <a:off x="2087750" y="4291650"/>
            <a:ext cx="2176800" cy="5727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lang="en-GB">
                <a:solidFill>
                  <a:schemeClr val="dk1"/>
                </a:solidFill>
              </a:rPr>
              <a:t>Mrs Ogden - TA</a:t>
            </a:r>
            <a:endParaRPr>
              <a:solidFill>
                <a:schemeClr val="dk1"/>
              </a:solidFill>
            </a:endParaRPr>
          </a:p>
        </p:txBody>
      </p:sp>
      <p:sp>
        <p:nvSpPr>
          <p:cNvPr id="81" name="Google Shape;81;p16"/>
          <p:cNvSpPr txBox="1"/>
          <p:nvPr>
            <p:ph idx="1" type="body"/>
          </p:nvPr>
        </p:nvSpPr>
        <p:spPr>
          <a:xfrm>
            <a:off x="5025613" y="4291650"/>
            <a:ext cx="2960700" cy="572700"/>
          </a:xfrm>
          <a:prstGeom prst="rect">
            <a:avLst/>
          </a:prstGeom>
        </p:spPr>
        <p:txBody>
          <a:bodyPr anchorCtr="0" anchor="t" bIns="91425" lIns="91425" spcFirstLastPara="1" rIns="91425" wrap="square" tIns="91425">
            <a:noAutofit/>
          </a:bodyPr>
          <a:lstStyle/>
          <a:p>
            <a:pPr indent="0" lvl="0" marL="0" rtl="0" algn="ctr">
              <a:spcBef>
                <a:spcPts val="0"/>
              </a:spcBef>
              <a:spcAft>
                <a:spcPts val="1200"/>
              </a:spcAft>
              <a:buSzPts val="770"/>
              <a:buNone/>
            </a:pPr>
            <a:r>
              <a:rPr lang="en-GB" sz="1760">
                <a:solidFill>
                  <a:schemeClr val="dk1"/>
                </a:solidFill>
              </a:rPr>
              <a:t>Mrs Hughes - TA</a:t>
            </a:r>
            <a:endParaRPr sz="1760">
              <a:solidFill>
                <a:schemeClr val="dk1"/>
              </a:solidFill>
            </a:endParaRPr>
          </a:p>
        </p:txBody>
      </p:sp>
      <p:pic>
        <p:nvPicPr>
          <p:cNvPr id="82" name="Google Shape;82;p16"/>
          <p:cNvPicPr preferRelativeResize="0"/>
          <p:nvPr/>
        </p:nvPicPr>
        <p:blipFill rotWithShape="1">
          <a:blip r:embed="rId3">
            <a:alphaModFix/>
          </a:blip>
          <a:srcRect b="24770" l="5770" r="78955" t="43386"/>
          <a:stretch/>
        </p:blipFill>
        <p:spPr>
          <a:xfrm>
            <a:off x="2591350" y="847751"/>
            <a:ext cx="1240224" cy="1454425"/>
          </a:xfrm>
          <a:prstGeom prst="rect">
            <a:avLst/>
          </a:prstGeom>
          <a:noFill/>
          <a:ln>
            <a:noFill/>
          </a:ln>
        </p:spPr>
      </p:pic>
      <p:pic>
        <p:nvPicPr>
          <p:cNvPr id="83" name="Google Shape;83;p16"/>
          <p:cNvPicPr preferRelativeResize="0"/>
          <p:nvPr/>
        </p:nvPicPr>
        <p:blipFill rotWithShape="1">
          <a:blip r:embed="rId3">
            <a:alphaModFix/>
          </a:blip>
          <a:srcRect b="24770" l="5770" r="78955" t="43386"/>
          <a:stretch/>
        </p:blipFill>
        <p:spPr>
          <a:xfrm flipH="1">
            <a:off x="5585987" y="930200"/>
            <a:ext cx="1169923" cy="1371975"/>
          </a:xfrm>
          <a:prstGeom prst="rect">
            <a:avLst/>
          </a:prstGeom>
          <a:noFill/>
          <a:ln>
            <a:noFill/>
          </a:ln>
        </p:spPr>
      </p:pic>
      <p:pic>
        <p:nvPicPr>
          <p:cNvPr id="84" name="Google Shape;84;p16"/>
          <p:cNvPicPr preferRelativeResize="0"/>
          <p:nvPr/>
        </p:nvPicPr>
        <p:blipFill rotWithShape="1">
          <a:blip r:embed="rId3">
            <a:alphaModFix/>
          </a:blip>
          <a:srcRect b="24770" l="5770" r="78955" t="43386"/>
          <a:stretch/>
        </p:blipFill>
        <p:spPr>
          <a:xfrm>
            <a:off x="2691675" y="3072525"/>
            <a:ext cx="1039574" cy="1219126"/>
          </a:xfrm>
          <a:prstGeom prst="rect">
            <a:avLst/>
          </a:prstGeom>
          <a:noFill/>
          <a:ln>
            <a:noFill/>
          </a:ln>
        </p:spPr>
      </p:pic>
      <p:pic>
        <p:nvPicPr>
          <p:cNvPr id="85" name="Google Shape;85;p16"/>
          <p:cNvPicPr preferRelativeResize="0"/>
          <p:nvPr/>
        </p:nvPicPr>
        <p:blipFill rotWithShape="1">
          <a:blip r:embed="rId3">
            <a:alphaModFix/>
          </a:blip>
          <a:srcRect b="24770" l="5770" r="78955" t="43386"/>
          <a:stretch/>
        </p:blipFill>
        <p:spPr>
          <a:xfrm>
            <a:off x="5986175" y="3072525"/>
            <a:ext cx="1039574" cy="1219126"/>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7"/>
          <p:cNvSpPr txBox="1"/>
          <p:nvPr>
            <p:ph type="title"/>
          </p:nvPr>
        </p:nvSpPr>
        <p:spPr>
          <a:xfrm>
            <a:off x="259650" y="0"/>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3720"/>
              <a:t>Our Learning Heroes </a:t>
            </a:r>
            <a:endParaRPr sz="3720"/>
          </a:p>
        </p:txBody>
      </p:sp>
      <p:sp>
        <p:nvSpPr>
          <p:cNvPr id="91" name="Google Shape;91;p1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just">
              <a:spcBef>
                <a:spcPts val="0"/>
              </a:spcBef>
              <a:spcAft>
                <a:spcPts val="1200"/>
              </a:spcAft>
              <a:buNone/>
            </a:pPr>
            <a:r>
              <a:rPr lang="en-GB"/>
              <a:t>Meet our Learning Heroes. These </a:t>
            </a:r>
            <a:r>
              <a:rPr lang="en-GB"/>
              <a:t>colourful</a:t>
            </a:r>
            <a:r>
              <a:rPr lang="en-GB"/>
              <a:t> characters were designed by our pupils to help them understand the different attributes that make a well-rounded learner. Each hero has a special talent and are </a:t>
            </a:r>
            <a:r>
              <a:rPr lang="en-GB"/>
              <a:t>referenced</a:t>
            </a:r>
            <a:r>
              <a:rPr lang="en-GB"/>
              <a:t> along your child’s  learning journey and used alongside other thinking </a:t>
            </a:r>
            <a:r>
              <a:rPr lang="en-GB"/>
              <a:t>tools</a:t>
            </a:r>
            <a:r>
              <a:rPr lang="en-GB"/>
              <a:t> such as; thinking maps, </a:t>
            </a:r>
            <a:r>
              <a:rPr lang="en-GB"/>
              <a:t>De Bono's</a:t>
            </a:r>
            <a:r>
              <a:rPr lang="en-GB"/>
              <a:t> hats and lots of reflective learning opportunities. </a:t>
            </a:r>
            <a:endParaRPr/>
          </a:p>
        </p:txBody>
      </p:sp>
      <p:pic>
        <p:nvPicPr>
          <p:cNvPr id="92" name="Google Shape;92;p17"/>
          <p:cNvPicPr preferRelativeResize="0"/>
          <p:nvPr/>
        </p:nvPicPr>
        <p:blipFill rotWithShape="1">
          <a:blip r:embed="rId3">
            <a:alphaModFix/>
          </a:blip>
          <a:srcRect b="28325" l="48965" r="29799" t="27895"/>
          <a:stretch/>
        </p:blipFill>
        <p:spPr>
          <a:xfrm>
            <a:off x="2761049" y="3054387"/>
            <a:ext cx="1416677" cy="1642939"/>
          </a:xfrm>
          <a:prstGeom prst="rect">
            <a:avLst/>
          </a:prstGeom>
          <a:noFill/>
          <a:ln>
            <a:noFill/>
          </a:ln>
        </p:spPr>
      </p:pic>
      <p:pic>
        <p:nvPicPr>
          <p:cNvPr id="93" name="Google Shape;93;p17"/>
          <p:cNvPicPr preferRelativeResize="0"/>
          <p:nvPr/>
        </p:nvPicPr>
        <p:blipFill rotWithShape="1">
          <a:blip r:embed="rId4">
            <a:alphaModFix/>
          </a:blip>
          <a:srcRect b="17573" l="48524" r="31566" t="32616"/>
          <a:stretch/>
        </p:blipFill>
        <p:spPr>
          <a:xfrm>
            <a:off x="533400" y="2878938"/>
            <a:ext cx="1416677" cy="1993850"/>
          </a:xfrm>
          <a:prstGeom prst="rect">
            <a:avLst/>
          </a:prstGeom>
          <a:noFill/>
          <a:ln>
            <a:noFill/>
          </a:ln>
        </p:spPr>
      </p:pic>
      <p:pic>
        <p:nvPicPr>
          <p:cNvPr id="94" name="Google Shape;94;p17"/>
          <p:cNvPicPr preferRelativeResize="0"/>
          <p:nvPr/>
        </p:nvPicPr>
        <p:blipFill rotWithShape="1">
          <a:blip r:embed="rId5">
            <a:alphaModFix/>
          </a:blip>
          <a:srcRect b="22071" l="52838" r="31120" t="34531"/>
          <a:stretch/>
        </p:blipFill>
        <p:spPr>
          <a:xfrm>
            <a:off x="6927551" y="3011651"/>
            <a:ext cx="1135810" cy="1728375"/>
          </a:xfrm>
          <a:prstGeom prst="rect">
            <a:avLst/>
          </a:prstGeom>
          <a:noFill/>
          <a:ln>
            <a:noFill/>
          </a:ln>
        </p:spPr>
      </p:pic>
      <p:pic>
        <p:nvPicPr>
          <p:cNvPr id="95" name="Google Shape;95;p17"/>
          <p:cNvPicPr preferRelativeResize="0"/>
          <p:nvPr/>
        </p:nvPicPr>
        <p:blipFill rotWithShape="1">
          <a:blip r:embed="rId6">
            <a:alphaModFix/>
          </a:blip>
          <a:srcRect b="15528" l="51783" r="32181" t="27105"/>
          <a:stretch/>
        </p:blipFill>
        <p:spPr>
          <a:xfrm>
            <a:off x="5077188" y="2919037"/>
            <a:ext cx="950899" cy="1913601"/>
          </a:xfrm>
          <a:prstGeom prst="rect">
            <a:avLst/>
          </a:prstGeom>
          <a:noFill/>
          <a:ln>
            <a:noFill/>
          </a:ln>
        </p:spPr>
      </p:pic>
      <p:sp>
        <p:nvSpPr>
          <p:cNvPr id="96" name="Google Shape;96;p17"/>
          <p:cNvSpPr txBox="1"/>
          <p:nvPr>
            <p:ph idx="1" type="body"/>
          </p:nvPr>
        </p:nvSpPr>
        <p:spPr>
          <a:xfrm>
            <a:off x="153338" y="4740050"/>
            <a:ext cx="2176800" cy="5727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lang="en-GB">
                <a:solidFill>
                  <a:schemeClr val="dk1"/>
                </a:solidFill>
              </a:rPr>
              <a:t>Teamwork Twm</a:t>
            </a:r>
            <a:endParaRPr>
              <a:solidFill>
                <a:schemeClr val="dk1"/>
              </a:solidFill>
            </a:endParaRPr>
          </a:p>
        </p:txBody>
      </p:sp>
      <p:sp>
        <p:nvSpPr>
          <p:cNvPr id="97" name="Google Shape;97;p17"/>
          <p:cNvSpPr txBox="1"/>
          <p:nvPr>
            <p:ph idx="1" type="body"/>
          </p:nvPr>
        </p:nvSpPr>
        <p:spPr>
          <a:xfrm>
            <a:off x="2287288" y="4740050"/>
            <a:ext cx="2176800" cy="5727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lang="en-GB">
                <a:solidFill>
                  <a:schemeClr val="dk1"/>
                </a:solidFill>
              </a:rPr>
              <a:t>Brainy Branwen</a:t>
            </a:r>
            <a:endParaRPr>
              <a:solidFill>
                <a:schemeClr val="dk1"/>
              </a:solidFill>
            </a:endParaRPr>
          </a:p>
        </p:txBody>
      </p:sp>
      <p:sp>
        <p:nvSpPr>
          <p:cNvPr id="98" name="Google Shape;98;p17"/>
          <p:cNvSpPr txBox="1"/>
          <p:nvPr>
            <p:ph idx="1" type="body"/>
          </p:nvPr>
        </p:nvSpPr>
        <p:spPr>
          <a:xfrm>
            <a:off x="4422450" y="4740050"/>
            <a:ext cx="2176800" cy="5727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lang="en-GB">
                <a:solidFill>
                  <a:schemeClr val="dk1"/>
                </a:solidFill>
              </a:rPr>
              <a:t>Decisions Dewi</a:t>
            </a:r>
            <a:endParaRPr>
              <a:solidFill>
                <a:schemeClr val="dk1"/>
              </a:solidFill>
            </a:endParaRPr>
          </a:p>
        </p:txBody>
      </p:sp>
      <p:sp>
        <p:nvSpPr>
          <p:cNvPr id="99" name="Google Shape;99;p17"/>
          <p:cNvSpPr txBox="1"/>
          <p:nvPr>
            <p:ph idx="1" type="body"/>
          </p:nvPr>
        </p:nvSpPr>
        <p:spPr>
          <a:xfrm>
            <a:off x="6464225" y="4740050"/>
            <a:ext cx="2176800" cy="572700"/>
          </a:xfrm>
          <a:prstGeom prst="rect">
            <a:avLst/>
          </a:prstGeom>
        </p:spPr>
        <p:txBody>
          <a:bodyPr anchorCtr="0" anchor="t" bIns="91425" lIns="91425" spcFirstLastPara="1" rIns="91425" wrap="square" tIns="91425">
            <a:normAutofit/>
          </a:bodyPr>
          <a:lstStyle/>
          <a:p>
            <a:pPr indent="0" lvl="0" marL="0" rtl="0" algn="ctr">
              <a:spcBef>
                <a:spcPts val="0"/>
              </a:spcBef>
              <a:spcAft>
                <a:spcPts val="1200"/>
              </a:spcAft>
              <a:buNone/>
            </a:pPr>
            <a:r>
              <a:rPr lang="en-GB">
                <a:solidFill>
                  <a:schemeClr val="dk1"/>
                </a:solidFill>
              </a:rPr>
              <a:t>Creative Cadi</a:t>
            </a:r>
            <a:endParaRPr>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18"/>
          <p:cNvSpPr txBox="1"/>
          <p:nvPr>
            <p:ph type="title"/>
          </p:nvPr>
        </p:nvSpPr>
        <p:spPr>
          <a:xfrm>
            <a:off x="1041200" y="0"/>
            <a:ext cx="81027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3720"/>
              <a:t>Our Learning Heroes’ Attributes </a:t>
            </a:r>
            <a:endParaRPr sz="3720"/>
          </a:p>
        </p:txBody>
      </p:sp>
      <p:pic>
        <p:nvPicPr>
          <p:cNvPr id="105" name="Google Shape;105;p18"/>
          <p:cNvPicPr preferRelativeResize="0"/>
          <p:nvPr/>
        </p:nvPicPr>
        <p:blipFill rotWithShape="1">
          <a:blip r:embed="rId3">
            <a:alphaModFix/>
          </a:blip>
          <a:srcRect b="15092" l="34647" r="22871" t="29091"/>
          <a:stretch/>
        </p:blipFill>
        <p:spPr>
          <a:xfrm>
            <a:off x="770475" y="697600"/>
            <a:ext cx="7496602" cy="4383426"/>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9"/>
          <p:cNvSpPr txBox="1"/>
          <p:nvPr>
            <p:ph type="title"/>
          </p:nvPr>
        </p:nvSpPr>
        <p:spPr>
          <a:xfrm>
            <a:off x="3124575" y="97650"/>
            <a:ext cx="2965500" cy="666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3420" u="sng"/>
              <a:t>Year 5 Topics</a:t>
            </a:r>
            <a:endParaRPr sz="3420" u="sng"/>
          </a:p>
        </p:txBody>
      </p:sp>
      <p:sp>
        <p:nvSpPr>
          <p:cNvPr id="111" name="Google Shape;111;p19"/>
          <p:cNvSpPr txBox="1"/>
          <p:nvPr>
            <p:ph idx="1" type="body"/>
          </p:nvPr>
        </p:nvSpPr>
        <p:spPr>
          <a:xfrm>
            <a:off x="187425" y="829150"/>
            <a:ext cx="8839800" cy="2697600"/>
          </a:xfrm>
          <a:prstGeom prst="rect">
            <a:avLst/>
          </a:prstGeom>
        </p:spPr>
        <p:txBody>
          <a:bodyPr anchorCtr="0" anchor="t" bIns="91425" lIns="91425" spcFirstLastPara="1" rIns="91425" wrap="square" tIns="91425">
            <a:normAutofit/>
          </a:bodyPr>
          <a:lstStyle/>
          <a:p>
            <a:pPr indent="0" lvl="0" marL="0" rtl="0" algn="just">
              <a:spcBef>
                <a:spcPts val="0"/>
              </a:spcBef>
              <a:spcAft>
                <a:spcPts val="0"/>
              </a:spcAft>
              <a:buNone/>
            </a:pPr>
            <a:r>
              <a:rPr lang="en-GB" sz="1600">
                <a:solidFill>
                  <a:schemeClr val="dk1"/>
                </a:solidFill>
              </a:rPr>
              <a:t>In Year 5 </a:t>
            </a:r>
            <a:r>
              <a:rPr lang="en-GB" sz="1600">
                <a:solidFill>
                  <a:schemeClr val="dk1"/>
                </a:solidFill>
              </a:rPr>
              <a:t>children</a:t>
            </a:r>
            <a:r>
              <a:rPr lang="en-GB" sz="1600">
                <a:solidFill>
                  <a:schemeClr val="dk1"/>
                </a:solidFill>
              </a:rPr>
              <a:t> will have the opportunity to explore lots of new topics which will focus on each of the AoLE’s as outlined in the Welsh Curriculum.</a:t>
            </a:r>
            <a:endParaRPr sz="1600">
              <a:solidFill>
                <a:schemeClr val="dk1"/>
              </a:solidFill>
            </a:endParaRPr>
          </a:p>
          <a:p>
            <a:pPr indent="0" lvl="0" marL="0" rtl="0" algn="just">
              <a:spcBef>
                <a:spcPts val="1200"/>
              </a:spcBef>
              <a:spcAft>
                <a:spcPts val="0"/>
              </a:spcAft>
              <a:buNone/>
            </a:pPr>
            <a:r>
              <a:rPr lang="en-GB" sz="1600">
                <a:solidFill>
                  <a:schemeClr val="dk1"/>
                </a:solidFill>
              </a:rPr>
              <a:t>The new curriculum 2022 has been designed so </a:t>
            </a:r>
            <a:r>
              <a:rPr lang="en-GB" sz="1600">
                <a:solidFill>
                  <a:schemeClr val="dk1"/>
                </a:solidFill>
              </a:rPr>
              <a:t>children</a:t>
            </a:r>
            <a:r>
              <a:rPr lang="en-GB" sz="1600">
                <a:solidFill>
                  <a:schemeClr val="dk1"/>
                </a:solidFill>
              </a:rPr>
              <a:t> can make decisions on how and what they want to learn. This allows us to choose topics that are of interest to our </a:t>
            </a:r>
            <a:r>
              <a:rPr lang="en-GB" sz="1600">
                <a:solidFill>
                  <a:schemeClr val="dk1"/>
                </a:solidFill>
              </a:rPr>
              <a:t>children</a:t>
            </a:r>
            <a:r>
              <a:rPr lang="en-GB" sz="1600">
                <a:solidFill>
                  <a:schemeClr val="dk1"/>
                </a:solidFill>
              </a:rPr>
              <a:t> and </a:t>
            </a:r>
            <a:r>
              <a:rPr lang="en-GB" sz="1600">
                <a:solidFill>
                  <a:schemeClr val="dk1"/>
                </a:solidFill>
              </a:rPr>
              <a:t>provide</a:t>
            </a:r>
            <a:r>
              <a:rPr lang="en-GB" sz="1600">
                <a:solidFill>
                  <a:schemeClr val="dk1"/>
                </a:solidFill>
              </a:rPr>
              <a:t> them with opportunities to </a:t>
            </a:r>
            <a:r>
              <a:rPr lang="en-GB" sz="1600">
                <a:solidFill>
                  <a:schemeClr val="dk1"/>
                </a:solidFill>
              </a:rPr>
              <a:t>learn</a:t>
            </a:r>
            <a:r>
              <a:rPr lang="en-GB" sz="1600">
                <a:solidFill>
                  <a:schemeClr val="dk1"/>
                </a:solidFill>
              </a:rPr>
              <a:t> through meaningful experiences.  We will be using pupil voice to help us plan our future topics. </a:t>
            </a:r>
            <a:endParaRPr sz="1600">
              <a:solidFill>
                <a:schemeClr val="dk1"/>
              </a:solidFill>
            </a:endParaRPr>
          </a:p>
          <a:p>
            <a:pPr indent="0" lvl="0" marL="0" rtl="0" algn="just">
              <a:spcBef>
                <a:spcPts val="1200"/>
              </a:spcBef>
              <a:spcAft>
                <a:spcPts val="1200"/>
              </a:spcAft>
              <a:buNone/>
            </a:pPr>
            <a:r>
              <a:rPr lang="en-GB" sz="1600">
                <a:solidFill>
                  <a:schemeClr val="dk1"/>
                </a:solidFill>
              </a:rPr>
              <a:t>Numeracy, literacy and ICT skills are our core subjects are these skills will be taught across the curriculum so </a:t>
            </a:r>
            <a:r>
              <a:rPr lang="en-GB" sz="1600">
                <a:solidFill>
                  <a:schemeClr val="dk1"/>
                </a:solidFill>
              </a:rPr>
              <a:t>children</a:t>
            </a:r>
            <a:r>
              <a:rPr lang="en-GB" sz="1600">
                <a:solidFill>
                  <a:schemeClr val="dk1"/>
                </a:solidFill>
              </a:rPr>
              <a:t> have as many opportunities to </a:t>
            </a:r>
            <a:r>
              <a:rPr lang="en-GB" sz="1600">
                <a:solidFill>
                  <a:schemeClr val="dk1"/>
                </a:solidFill>
              </a:rPr>
              <a:t>rehearse</a:t>
            </a:r>
            <a:r>
              <a:rPr lang="en-GB" sz="1600">
                <a:solidFill>
                  <a:schemeClr val="dk1"/>
                </a:solidFill>
              </a:rPr>
              <a:t> and refine these important skills. </a:t>
            </a:r>
            <a:endParaRPr sz="1600">
              <a:solidFill>
                <a:schemeClr val="dk1"/>
              </a:solidFill>
            </a:endParaRPr>
          </a:p>
        </p:txBody>
      </p:sp>
      <p:pic>
        <p:nvPicPr>
          <p:cNvPr id="112" name="Google Shape;112;p19"/>
          <p:cNvPicPr preferRelativeResize="0"/>
          <p:nvPr/>
        </p:nvPicPr>
        <p:blipFill rotWithShape="1">
          <a:blip r:embed="rId3">
            <a:alphaModFix/>
          </a:blip>
          <a:srcRect b="49600" l="11145" r="12308" t="15167"/>
          <a:stretch/>
        </p:blipFill>
        <p:spPr>
          <a:xfrm>
            <a:off x="187425" y="3684050"/>
            <a:ext cx="5134176" cy="1329250"/>
          </a:xfrm>
          <a:prstGeom prst="rect">
            <a:avLst/>
          </a:prstGeom>
          <a:noFill/>
          <a:ln>
            <a:noFill/>
          </a:ln>
        </p:spPr>
      </p:pic>
      <p:pic>
        <p:nvPicPr>
          <p:cNvPr id="113" name="Google Shape;113;p19"/>
          <p:cNvPicPr preferRelativeResize="0"/>
          <p:nvPr/>
        </p:nvPicPr>
        <p:blipFill rotWithShape="1">
          <a:blip r:embed="rId4">
            <a:alphaModFix/>
          </a:blip>
          <a:srcRect b="18460" l="11278" r="38525" t="44514"/>
          <a:stretch/>
        </p:blipFill>
        <p:spPr>
          <a:xfrm>
            <a:off x="5428750" y="3668875"/>
            <a:ext cx="3276974" cy="1359601"/>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0"/>
          <p:cNvSpPr txBox="1"/>
          <p:nvPr>
            <p:ph type="title"/>
          </p:nvPr>
        </p:nvSpPr>
        <p:spPr>
          <a:xfrm>
            <a:off x="311700" y="1992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u="sng"/>
              <a:t>Beast Creator</a:t>
            </a:r>
            <a:endParaRPr u="sng"/>
          </a:p>
        </p:txBody>
      </p:sp>
      <p:sp>
        <p:nvSpPr>
          <p:cNvPr id="119" name="Google Shape;119;p20"/>
          <p:cNvSpPr txBox="1"/>
          <p:nvPr>
            <p:ph idx="1" type="body"/>
          </p:nvPr>
        </p:nvSpPr>
        <p:spPr>
          <a:xfrm>
            <a:off x="311700" y="916650"/>
            <a:ext cx="8520600" cy="32109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Beast Creator – Exploring Nature’s Networks</a:t>
            </a:r>
            <a:endParaRPr b="1" sz="1300">
              <a:solidFill>
                <a:schemeClr val="dk1"/>
              </a:solidFill>
            </a:endParaRPr>
          </a:p>
          <a:p>
            <a:pPr indent="0" lvl="0" marL="0" rtl="0" algn="l">
              <a:spcBef>
                <a:spcPts val="1200"/>
              </a:spcBef>
              <a:spcAft>
                <a:spcPts val="0"/>
              </a:spcAft>
              <a:buClr>
                <a:schemeClr val="dk1"/>
              </a:buClr>
              <a:buSzPts val="1100"/>
              <a:buFont typeface="Arial"/>
              <a:buNone/>
            </a:pPr>
            <a:r>
              <a:rPr lang="en-GB" sz="1300">
                <a:solidFill>
                  <a:schemeClr val="dk1"/>
                </a:solidFill>
              </a:rPr>
              <a:t>In this inquiry, pupils will build on prior knowledge to deepen their understanding of ecosystems, classification, and ethical thinking through hands-on exploration and debate.</a:t>
            </a:r>
            <a:endParaRPr sz="1300">
              <a:solidFill>
                <a:schemeClr val="dk1"/>
              </a:solidFill>
            </a:endParaRPr>
          </a:p>
          <a:p>
            <a:pPr indent="0" lvl="0" marL="0" rtl="0" algn="l">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Ecosystems &amp; Adaptation</a:t>
            </a:r>
            <a:br>
              <a:rPr b="1" lang="en-GB" sz="1300">
                <a:solidFill>
                  <a:schemeClr val="dk1"/>
                </a:solidFill>
              </a:rPr>
            </a:br>
            <a:r>
              <a:rPr lang="en-GB" sz="1300">
                <a:solidFill>
                  <a:schemeClr val="dk1"/>
                </a:solidFill>
              </a:rPr>
              <a:t>Pupils will investigate how living things depend on one another for survival, exploring food chains, food webs, and how insects are adapted to their environment. They’ll also identify the functions of common plant organs like roots, stems, and leaves.</a:t>
            </a:r>
            <a:endParaRPr sz="1300">
              <a:solidFill>
                <a:schemeClr val="dk1"/>
              </a:solidFill>
            </a:endParaRPr>
          </a:p>
          <a:p>
            <a:pPr indent="0" lvl="0" marL="0" rtl="0" algn="l">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Classification &amp; Observation</a:t>
            </a:r>
            <a:br>
              <a:rPr b="1" lang="en-GB" sz="1300">
                <a:solidFill>
                  <a:schemeClr val="dk1"/>
                </a:solidFill>
              </a:rPr>
            </a:br>
            <a:r>
              <a:rPr lang="en-GB" sz="1300">
                <a:solidFill>
                  <a:schemeClr val="dk1"/>
                </a:solidFill>
              </a:rPr>
              <a:t>Using observation and scientific enquiry, pupils will examine the body parts of minibeasts and use classification keys to group animals and plants based on their features and functions.</a:t>
            </a:r>
            <a:endParaRPr sz="1300">
              <a:solidFill>
                <a:schemeClr val="dk1"/>
              </a:solidFill>
            </a:endParaRPr>
          </a:p>
          <a:p>
            <a:pPr indent="0" lvl="0" marL="0" rtl="0" algn="l">
              <a:spcBef>
                <a:spcPts val="1200"/>
              </a:spcBef>
              <a:spcAft>
                <a:spcPts val="1200"/>
              </a:spcAft>
              <a:buClr>
                <a:schemeClr val="dk1"/>
              </a:buClr>
              <a:buSzPts val="1100"/>
              <a:buFont typeface="Arial"/>
              <a:buNone/>
            </a:pPr>
            <a:r>
              <a:rPr lang="en-GB" sz="1300">
                <a:solidFill>
                  <a:schemeClr val="dk1"/>
                </a:solidFill>
              </a:rPr>
              <a:t>🧬 </a:t>
            </a:r>
            <a:r>
              <a:rPr b="1" lang="en-GB" sz="1300">
                <a:solidFill>
                  <a:schemeClr val="dk1"/>
                </a:solidFill>
              </a:rPr>
              <a:t>Ethics &amp; Innovation</a:t>
            </a:r>
            <a:br>
              <a:rPr b="1" lang="en-GB" sz="1300">
                <a:solidFill>
                  <a:schemeClr val="dk1"/>
                </a:solidFill>
              </a:rPr>
            </a:br>
            <a:r>
              <a:rPr lang="en-GB" sz="1300">
                <a:solidFill>
                  <a:schemeClr val="dk1"/>
                </a:solidFill>
              </a:rPr>
              <a:t> They'll debate the ethics of genetic modification and explore the impact of human actions on ecosystems. Applying their learning creatively, pupils will design their own unique minibeast, justifying their choices using scientific knowledge.</a:t>
            </a:r>
            <a:endParaRPr sz="2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1"/>
          <p:cNvSpPr txBox="1"/>
          <p:nvPr>
            <p:ph type="title"/>
          </p:nvPr>
        </p:nvSpPr>
        <p:spPr>
          <a:xfrm>
            <a:off x="311700" y="2453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u="sng"/>
              <a:t>Pox, Plots and Pudding Lane</a:t>
            </a:r>
            <a:endParaRPr u="sng"/>
          </a:p>
        </p:txBody>
      </p:sp>
      <p:sp>
        <p:nvSpPr>
          <p:cNvPr id="125" name="Google Shape;125;p21"/>
          <p:cNvSpPr txBox="1"/>
          <p:nvPr>
            <p:ph idx="1" type="body"/>
          </p:nvPr>
        </p:nvSpPr>
        <p:spPr>
          <a:xfrm>
            <a:off x="311700" y="959325"/>
            <a:ext cx="8520600" cy="3416400"/>
          </a:xfrm>
          <a:prstGeom prst="rect">
            <a:avLst/>
          </a:prstGeom>
        </p:spPr>
        <p:txBody>
          <a:bodyPr anchorCtr="0" anchor="t" bIns="91425" lIns="91425" spcFirstLastPara="1" rIns="91425" wrap="square" tIns="91425">
            <a:noAutofit/>
          </a:bodyPr>
          <a:lstStyle/>
          <a:p>
            <a:pPr indent="0" lvl="0" marL="0" rtl="0" algn="l">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Pox, Plots and Pudding Lane – Exploring the Stuarts</a:t>
            </a:r>
            <a:br>
              <a:rPr b="1" lang="en-GB" sz="1300">
                <a:solidFill>
                  <a:schemeClr val="dk1"/>
                </a:solidFill>
              </a:rPr>
            </a:br>
            <a:r>
              <a:rPr lang="en-GB" sz="1300">
                <a:solidFill>
                  <a:schemeClr val="dk1"/>
                </a:solidFill>
              </a:rPr>
              <a:t> In this inquiry, pupils will journey back to the 1600s to explore key events like the Gunpowder Plot, the Great Plague, the Great Fire of London, and the Civil Wars. They’ll develop a deeper understanding of this transformative period through various historical sources.</a:t>
            </a:r>
            <a:endParaRPr sz="1300">
              <a:solidFill>
                <a:schemeClr val="dk1"/>
              </a:solidFill>
            </a:endParaRPr>
          </a:p>
          <a:p>
            <a:pPr indent="0" lvl="0" marL="0" rtl="0" algn="l">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Life in the 1600s &amp; Significant Figures</a:t>
            </a:r>
            <a:br>
              <a:rPr b="1" lang="en-GB" sz="1300">
                <a:solidFill>
                  <a:schemeClr val="dk1"/>
                </a:solidFill>
              </a:rPr>
            </a:br>
            <a:r>
              <a:rPr lang="en-GB" sz="1300">
                <a:solidFill>
                  <a:schemeClr val="dk1"/>
                </a:solidFill>
              </a:rPr>
              <a:t> Pupils will explore daily life in Stuart England, comparing it to their own, and learn about key figures such as Samuel Pepys and Oliver Cromwell. They’ll study historical events and understand how these shaped society.</a:t>
            </a:r>
            <a:endParaRPr sz="1300">
              <a:solidFill>
                <a:schemeClr val="dk1"/>
              </a:solidFill>
            </a:endParaRPr>
          </a:p>
          <a:p>
            <a:pPr indent="0" lvl="0" marL="0" rtl="0" algn="l">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Chronology, Cause &amp; Effect</a:t>
            </a:r>
            <a:br>
              <a:rPr b="1" lang="en-GB" sz="1300">
                <a:solidFill>
                  <a:schemeClr val="dk1"/>
                </a:solidFill>
              </a:rPr>
            </a:br>
            <a:r>
              <a:rPr lang="en-GB" sz="1300">
                <a:solidFill>
                  <a:schemeClr val="dk1"/>
                </a:solidFill>
              </a:rPr>
              <a:t> Through sequencing events and considering cause and effect, pupils will investigate how events like the Great Fire of London and the Plague started, spread, and were difficult to control. They’ll compare these historical events with modern-day pandemics and think about how we can prevent similar situations today.</a:t>
            </a:r>
            <a:endParaRPr sz="1300">
              <a:solidFill>
                <a:schemeClr val="dk1"/>
              </a:solidFill>
            </a:endParaRPr>
          </a:p>
          <a:p>
            <a:pPr indent="0" lvl="0" marL="0" rtl="0" algn="l">
              <a:spcBef>
                <a:spcPts val="1200"/>
              </a:spcBef>
              <a:spcAft>
                <a:spcPts val="1200"/>
              </a:spcAft>
              <a:buClr>
                <a:schemeClr val="dk1"/>
              </a:buClr>
              <a:buSzPts val="1100"/>
              <a:buFont typeface="Arial"/>
              <a:buNone/>
            </a:pPr>
            <a:r>
              <a:rPr lang="en-GB" sz="1300">
                <a:solidFill>
                  <a:schemeClr val="dk1"/>
                </a:solidFill>
              </a:rPr>
              <a:t>📚 </a:t>
            </a:r>
            <a:r>
              <a:rPr b="1" lang="en-GB" sz="1300">
                <a:solidFill>
                  <a:schemeClr val="dk1"/>
                </a:solidFill>
              </a:rPr>
              <a:t>Historical Sources &amp; Bias</a:t>
            </a:r>
            <a:br>
              <a:rPr b="1" lang="en-GB" sz="1300">
                <a:solidFill>
                  <a:schemeClr val="dk1"/>
                </a:solidFill>
              </a:rPr>
            </a:br>
            <a:r>
              <a:rPr lang="en-GB" sz="1300">
                <a:solidFill>
                  <a:schemeClr val="dk1"/>
                </a:solidFill>
              </a:rPr>
              <a:t> Pupils will critically examine historical sources such as Pepys’ diary, learning to distinguish between facts and opinions. They’ll consider how evidence can be biased and how interpretations of events may differ, particularly regarding the monarchy and the banning of Christmas during the Civil Wars.</a:t>
            </a:r>
            <a:endParaRPr sz="20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2"/>
          <p:cNvSpPr txBox="1"/>
          <p:nvPr>
            <p:ph type="title"/>
          </p:nvPr>
        </p:nvSpPr>
        <p:spPr>
          <a:xfrm>
            <a:off x="311700" y="3032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u="sng"/>
              <a:t>Scream Machine</a:t>
            </a:r>
            <a:endParaRPr u="sng"/>
          </a:p>
        </p:txBody>
      </p:sp>
      <p:sp>
        <p:nvSpPr>
          <p:cNvPr id="131" name="Google Shape;131;p22"/>
          <p:cNvSpPr txBox="1"/>
          <p:nvPr>
            <p:ph idx="1" type="body"/>
          </p:nvPr>
        </p:nvSpPr>
        <p:spPr>
          <a:xfrm>
            <a:off x="311700" y="1066850"/>
            <a:ext cx="8520600" cy="3234900"/>
          </a:xfrm>
          <a:prstGeom prst="rect">
            <a:avLst/>
          </a:prstGeom>
        </p:spPr>
        <p:txBody>
          <a:bodyPr anchorCtr="0" anchor="t" bIns="91425" lIns="91425" spcFirstLastPara="1" rIns="91425" wrap="square" tIns="91425">
            <a:noAutofit/>
          </a:bodyPr>
          <a:lstStyle/>
          <a:p>
            <a:pPr indent="0" lvl="0" marL="0" rtl="0" algn="l">
              <a:lnSpc>
                <a:spcPct val="95000"/>
              </a:lnSpc>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Scream Machine – Exploring Forces and Energy</a:t>
            </a:r>
            <a:br>
              <a:rPr b="1" lang="en-GB" sz="1300">
                <a:solidFill>
                  <a:schemeClr val="dk1"/>
                </a:solidFill>
              </a:rPr>
            </a:br>
            <a:r>
              <a:rPr lang="en-GB" sz="1300">
                <a:solidFill>
                  <a:schemeClr val="dk1"/>
                </a:solidFill>
              </a:rPr>
              <a:t> In this inquiry, pupils will deepen their understanding of forces, energy, and how these affect the world around them. They’ll explore different types of energy, mechanisms, and the impact of science and technology on everyday life.</a:t>
            </a:r>
            <a:endParaRPr sz="1300">
              <a:solidFill>
                <a:schemeClr val="dk1"/>
              </a:solidFill>
            </a:endParaRPr>
          </a:p>
          <a:p>
            <a:pPr indent="0" lvl="0" marL="0" rtl="0" algn="l">
              <a:lnSpc>
                <a:spcPct val="95000"/>
              </a:lnSpc>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Forces &amp; Energy</a:t>
            </a:r>
            <a:br>
              <a:rPr b="1" lang="en-GB" sz="1300">
                <a:solidFill>
                  <a:schemeClr val="dk1"/>
                </a:solidFill>
              </a:rPr>
            </a:br>
            <a:r>
              <a:rPr lang="en-GB" sz="1300">
                <a:solidFill>
                  <a:schemeClr val="dk1"/>
                </a:solidFill>
              </a:rPr>
              <a:t> Building on their Year 4 knowledge, pupils will investigate various forces like gravity, air resistance, and friction, exploring how energy can be transferred through potential and kinetic energy. They'll conduct investigations such as testing paper planes to see how streamlining affects speed and direction.</a:t>
            </a:r>
            <a:endParaRPr sz="1300">
              <a:solidFill>
                <a:schemeClr val="dk1"/>
              </a:solidFill>
            </a:endParaRPr>
          </a:p>
          <a:p>
            <a:pPr indent="0" lvl="0" marL="0" rtl="0" algn="l">
              <a:lnSpc>
                <a:spcPct val="95000"/>
              </a:lnSpc>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Mechanisms &amp; Technology</a:t>
            </a:r>
            <a:br>
              <a:rPr b="1" lang="en-GB" sz="1300">
                <a:solidFill>
                  <a:schemeClr val="dk1"/>
                </a:solidFill>
              </a:rPr>
            </a:br>
            <a:r>
              <a:rPr lang="en-GB" sz="1300">
                <a:solidFill>
                  <a:schemeClr val="dk1"/>
                </a:solidFill>
              </a:rPr>
              <a:t> Pupils will explore moving mechanisms like pulleys, cams, hydraulic pressure, and magnetism. They’ll understand how these mechanisms work and apply this knowledge to real-world examples, such as roller coasters, where gravity plays a major role in their design.</a:t>
            </a:r>
            <a:endParaRPr sz="1300">
              <a:solidFill>
                <a:schemeClr val="dk1"/>
              </a:solidFill>
            </a:endParaRPr>
          </a:p>
          <a:p>
            <a:pPr indent="0" lvl="0" marL="0" rtl="0" algn="l">
              <a:lnSpc>
                <a:spcPct val="95000"/>
              </a:lnSpc>
              <a:spcBef>
                <a:spcPts val="1200"/>
              </a:spcBef>
              <a:spcAft>
                <a:spcPts val="1200"/>
              </a:spcAft>
              <a:buClr>
                <a:schemeClr val="dk1"/>
              </a:buClr>
              <a:buSzPts val="1100"/>
              <a:buFont typeface="Arial"/>
              <a:buNone/>
            </a:pPr>
            <a:r>
              <a:rPr lang="en-GB" sz="1300">
                <a:solidFill>
                  <a:schemeClr val="dk1"/>
                </a:solidFill>
              </a:rPr>
              <a:t>🏗️ </a:t>
            </a:r>
            <a:r>
              <a:rPr b="1" lang="en-GB" sz="1300">
                <a:solidFill>
                  <a:schemeClr val="dk1"/>
                </a:solidFill>
              </a:rPr>
              <a:t>Designing a Roller Coaster &amp; Social Impact</a:t>
            </a:r>
            <a:br>
              <a:rPr b="1" lang="en-GB" sz="1300">
                <a:solidFill>
                  <a:schemeClr val="dk1"/>
                </a:solidFill>
              </a:rPr>
            </a:br>
            <a:r>
              <a:rPr lang="en-GB" sz="1300">
                <a:solidFill>
                  <a:schemeClr val="dk1"/>
                </a:solidFill>
              </a:rPr>
              <a:t> Using their understanding of forces, pupils will design their own roller coasters, experimenting with gravity and other forces. They’ll also debate the social and environmental impacts of building a theme park, writing persuasive letters to council members to argue their case.</a:t>
            </a:r>
            <a:endParaRPr sz="20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 name="Shape 135"/>
        <p:cNvGrpSpPr/>
        <p:nvPr/>
      </p:nvGrpSpPr>
      <p:grpSpPr>
        <a:xfrm>
          <a:off x="0" y="0"/>
          <a:ext cx="0" cy="0"/>
          <a:chOff x="0" y="0"/>
          <a:chExt cx="0" cy="0"/>
        </a:xfrm>
      </p:grpSpPr>
      <p:sp>
        <p:nvSpPr>
          <p:cNvPr id="136" name="Google Shape;136;p23"/>
          <p:cNvSpPr txBox="1"/>
          <p:nvPr>
            <p:ph type="title"/>
          </p:nvPr>
        </p:nvSpPr>
        <p:spPr>
          <a:xfrm>
            <a:off x="311700" y="29140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u="sng"/>
              <a:t>Our Wonderful World</a:t>
            </a:r>
            <a:endParaRPr u="sng"/>
          </a:p>
        </p:txBody>
      </p:sp>
      <p:sp>
        <p:nvSpPr>
          <p:cNvPr id="137" name="Google Shape;137;p23"/>
          <p:cNvSpPr txBox="1"/>
          <p:nvPr>
            <p:ph idx="1" type="body"/>
          </p:nvPr>
        </p:nvSpPr>
        <p:spPr>
          <a:xfrm>
            <a:off x="311700" y="1066850"/>
            <a:ext cx="8520600" cy="3416400"/>
          </a:xfrm>
          <a:prstGeom prst="rect">
            <a:avLst/>
          </a:prstGeom>
        </p:spPr>
        <p:txBody>
          <a:bodyPr anchorCtr="0" anchor="t" bIns="91425" lIns="91425" spcFirstLastPara="1" rIns="91425" wrap="square" tIns="91425">
            <a:noAutofit/>
          </a:bodyPr>
          <a:lstStyle/>
          <a:p>
            <a:pPr indent="0" lvl="0" marL="0" rtl="0" algn="l">
              <a:lnSpc>
                <a:spcPct val="105000"/>
              </a:lnSpc>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Our Wonderful World – Exploring Identity, Culture &amp; Sustainability</a:t>
            </a:r>
            <a:br>
              <a:rPr b="1" lang="en-GB" sz="1300">
                <a:solidFill>
                  <a:schemeClr val="dk1"/>
                </a:solidFill>
              </a:rPr>
            </a:br>
            <a:r>
              <a:rPr lang="en-GB" sz="1300">
                <a:solidFill>
                  <a:schemeClr val="dk1"/>
                </a:solidFill>
              </a:rPr>
              <a:t> In this inquiry, pupils will reflect on what makes our world wonderful, how we can protect it, and whether it’s wonderful for everyone. They’ll explore identity, culture, and how their actions can impact the world around them.</a:t>
            </a:r>
            <a:endParaRPr sz="1300">
              <a:solidFill>
                <a:schemeClr val="dk1"/>
              </a:solidFill>
            </a:endParaRPr>
          </a:p>
          <a:p>
            <a:pPr indent="0" lvl="0" marL="0" rtl="0" algn="l">
              <a:lnSpc>
                <a:spcPct val="105000"/>
              </a:lnSpc>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Identity &amp; Belonging</a:t>
            </a:r>
            <a:br>
              <a:rPr b="1" lang="en-GB" sz="1300">
                <a:solidFill>
                  <a:schemeClr val="dk1"/>
                </a:solidFill>
              </a:rPr>
            </a:br>
            <a:r>
              <a:rPr lang="en-GB" sz="1300">
                <a:solidFill>
                  <a:schemeClr val="dk1"/>
                </a:solidFill>
              </a:rPr>
              <a:t> Pupils will ask big questions about their own identity and culture, celebrating Welsh heritage while also valuing individual ethnicity and identities within the class. They will make connections with people and places across Wales and the globe, fostering pride and understanding.</a:t>
            </a:r>
            <a:endParaRPr sz="1300">
              <a:solidFill>
                <a:schemeClr val="dk1"/>
              </a:solidFill>
            </a:endParaRPr>
          </a:p>
          <a:p>
            <a:pPr indent="0" lvl="0" marL="0" rtl="0" algn="l">
              <a:lnSpc>
                <a:spcPct val="105000"/>
              </a:lnSpc>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Geography &amp; Global Connections</a:t>
            </a:r>
            <a:br>
              <a:rPr b="1" lang="en-GB" sz="1300">
                <a:solidFill>
                  <a:schemeClr val="dk1"/>
                </a:solidFill>
              </a:rPr>
            </a:br>
            <a:r>
              <a:rPr lang="en-GB" sz="1300">
                <a:solidFill>
                  <a:schemeClr val="dk1"/>
                </a:solidFill>
              </a:rPr>
              <a:t> Through geographical studies, pupils will explore the Wonders of the World and select a Welsh wonder. They’ll develop their skills in mapping and research, deepening their understanding of global and local landmarks, and connect with the world beyond their own community.</a:t>
            </a:r>
            <a:endParaRPr sz="1300">
              <a:solidFill>
                <a:schemeClr val="dk1"/>
              </a:solidFill>
            </a:endParaRPr>
          </a:p>
          <a:p>
            <a:pPr indent="0" lvl="0" marL="0" rtl="0" algn="l">
              <a:lnSpc>
                <a:spcPct val="105000"/>
              </a:lnSpc>
              <a:spcBef>
                <a:spcPts val="1200"/>
              </a:spcBef>
              <a:spcAft>
                <a:spcPts val="1200"/>
              </a:spcAft>
              <a:buClr>
                <a:schemeClr val="dk1"/>
              </a:buClr>
              <a:buSzPts val="1100"/>
              <a:buFont typeface="Arial"/>
              <a:buNone/>
            </a:pPr>
            <a:r>
              <a:rPr lang="en-GB" sz="1300">
                <a:solidFill>
                  <a:schemeClr val="dk1"/>
                </a:solidFill>
              </a:rPr>
              <a:t>🌱 </a:t>
            </a:r>
            <a:r>
              <a:rPr b="1" lang="en-GB" sz="1300">
                <a:solidFill>
                  <a:schemeClr val="dk1"/>
                </a:solidFill>
              </a:rPr>
              <a:t>Rights, Responsibilities &amp; Sustainability</a:t>
            </a:r>
            <a:br>
              <a:rPr b="1" lang="en-GB" sz="1300">
                <a:solidFill>
                  <a:schemeClr val="dk1"/>
                </a:solidFill>
              </a:rPr>
            </a:br>
            <a:r>
              <a:rPr lang="en-GB" sz="1300">
                <a:solidFill>
                  <a:schemeClr val="dk1"/>
                </a:solidFill>
              </a:rPr>
              <a:t> Pupils will explore their rights and responsibilities, considering whether society is fair and inclusive. They’ll investigate topics like Fair Trade, carbon footprints, air miles, and sustainable tourism, reflecting on how our choices impact the world and how we can make a positive difference.</a:t>
            </a:r>
            <a:endParaRPr sz="13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sp>
        <p:nvSpPr>
          <p:cNvPr id="142" name="Google Shape;142;p24"/>
          <p:cNvSpPr txBox="1"/>
          <p:nvPr>
            <p:ph type="title"/>
          </p:nvPr>
        </p:nvSpPr>
        <p:spPr>
          <a:xfrm>
            <a:off x="311700" y="289150"/>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None/>
            </a:pPr>
            <a:r>
              <a:rPr lang="en-GB" u="sng"/>
              <a:t>Champions</a:t>
            </a:r>
            <a:endParaRPr u="sng"/>
          </a:p>
        </p:txBody>
      </p:sp>
      <p:sp>
        <p:nvSpPr>
          <p:cNvPr id="143" name="Google Shape;143;p24"/>
          <p:cNvSpPr txBox="1"/>
          <p:nvPr>
            <p:ph idx="1" type="body"/>
          </p:nvPr>
        </p:nvSpPr>
        <p:spPr>
          <a:xfrm>
            <a:off x="311700" y="1039750"/>
            <a:ext cx="8520600" cy="3416400"/>
          </a:xfrm>
          <a:prstGeom prst="rect">
            <a:avLst/>
          </a:prstGeom>
        </p:spPr>
        <p:txBody>
          <a:bodyPr anchorCtr="0" anchor="t" bIns="91425" lIns="91425" spcFirstLastPara="1" rIns="91425" wrap="square" tIns="91425">
            <a:noAutofit/>
          </a:bodyPr>
          <a:lstStyle/>
          <a:p>
            <a:pPr indent="0" lvl="0" marL="0" rtl="0" algn="l">
              <a:lnSpc>
                <a:spcPct val="105000"/>
              </a:lnSpc>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Champions – Building Healthy Habits &amp; Sports Skills</a:t>
            </a:r>
            <a:br>
              <a:rPr b="1" lang="en-GB" sz="1300">
                <a:solidFill>
                  <a:schemeClr val="dk1"/>
                </a:solidFill>
              </a:rPr>
            </a:br>
            <a:r>
              <a:rPr lang="en-GB" sz="1300">
                <a:solidFill>
                  <a:schemeClr val="dk1"/>
                </a:solidFill>
              </a:rPr>
              <a:t> In this inquiry, pupils will focus on maintaining a healthy lifestyle, exploring exercise, nutrition, and the mindset needed to be a champion, both individually and as part of a team.</a:t>
            </a:r>
            <a:endParaRPr sz="1300">
              <a:solidFill>
                <a:schemeClr val="dk1"/>
              </a:solidFill>
            </a:endParaRPr>
          </a:p>
          <a:p>
            <a:pPr indent="0" lvl="0" marL="0" rtl="0" algn="l">
              <a:lnSpc>
                <a:spcPct val="105000"/>
              </a:lnSpc>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Exercise, Body &amp; Wellbeing</a:t>
            </a:r>
            <a:br>
              <a:rPr b="1" lang="en-GB" sz="1300">
                <a:solidFill>
                  <a:schemeClr val="dk1"/>
                </a:solidFill>
              </a:rPr>
            </a:br>
            <a:r>
              <a:rPr lang="en-GB" sz="1300">
                <a:solidFill>
                  <a:schemeClr val="dk1"/>
                </a:solidFill>
              </a:rPr>
              <a:t> Pupils will deepen their understanding of the body's muscles and the importance of warming up before exercise. They’ll explore the effects of exercise on heart rate and carry out investigations, asking questions like "Does height affect jumping distance?" or "Are taller people faster runners?" to draw their own conclusions.</a:t>
            </a:r>
            <a:endParaRPr sz="1300">
              <a:solidFill>
                <a:schemeClr val="dk1"/>
              </a:solidFill>
            </a:endParaRPr>
          </a:p>
          <a:p>
            <a:pPr indent="0" lvl="0" marL="0" rtl="0" algn="l">
              <a:lnSpc>
                <a:spcPct val="105000"/>
              </a:lnSpc>
              <a:spcBef>
                <a:spcPts val="1200"/>
              </a:spcBef>
              <a:spcAft>
                <a:spcPts val="0"/>
              </a:spcAft>
              <a:buClr>
                <a:schemeClr val="dk1"/>
              </a:buClr>
              <a:buSzPts val="1100"/>
              <a:buFont typeface="Arial"/>
              <a:buNone/>
            </a:pPr>
            <a:r>
              <a:rPr lang="en-GB" sz="1300">
                <a:solidFill>
                  <a:schemeClr val="dk1"/>
                </a:solidFill>
              </a:rPr>
              <a:t>🍎 </a:t>
            </a:r>
            <a:r>
              <a:rPr b="1" lang="en-GB" sz="1300">
                <a:solidFill>
                  <a:schemeClr val="dk1"/>
                </a:solidFill>
              </a:rPr>
              <a:t>Healthy Eating &amp; Athlete’s Lifestyle</a:t>
            </a:r>
            <a:br>
              <a:rPr b="1" lang="en-GB" sz="1300">
                <a:solidFill>
                  <a:schemeClr val="dk1"/>
                </a:solidFill>
              </a:rPr>
            </a:br>
            <a:r>
              <a:rPr lang="en-GB" sz="1300">
                <a:solidFill>
                  <a:schemeClr val="dk1"/>
                </a:solidFill>
              </a:rPr>
              <a:t> Building on their knowledge of healthy eating, pupils will apply their understanding of food groups and balanced diets to create meal plans for athletes. They’ll also explore what it takes to be a champion, focusing on qualities like teamwork, persistence, and how to apply these traits in their own lives.</a:t>
            </a:r>
            <a:endParaRPr sz="1300">
              <a:solidFill>
                <a:schemeClr val="dk1"/>
              </a:solidFill>
            </a:endParaRPr>
          </a:p>
          <a:p>
            <a:pPr indent="0" lvl="0" marL="0" rtl="0" algn="l">
              <a:lnSpc>
                <a:spcPct val="105000"/>
              </a:lnSpc>
              <a:spcBef>
                <a:spcPts val="1200"/>
              </a:spcBef>
              <a:spcAft>
                <a:spcPts val="1200"/>
              </a:spcAft>
              <a:buClr>
                <a:schemeClr val="dk1"/>
              </a:buClr>
              <a:buSzPts val="1100"/>
              <a:buFont typeface="Arial"/>
              <a:buNone/>
            </a:pPr>
            <a:r>
              <a:rPr lang="en-GB" sz="1300">
                <a:solidFill>
                  <a:schemeClr val="dk1"/>
                </a:solidFill>
              </a:rPr>
              <a:t>⚽ </a:t>
            </a:r>
            <a:r>
              <a:rPr b="1" lang="en-GB" sz="1300">
                <a:solidFill>
                  <a:schemeClr val="dk1"/>
                </a:solidFill>
              </a:rPr>
              <a:t>Teamwork, Materials &amp; Sporting Innovation</a:t>
            </a:r>
            <a:br>
              <a:rPr b="1" lang="en-GB" sz="1300">
                <a:solidFill>
                  <a:schemeClr val="dk1"/>
                </a:solidFill>
              </a:rPr>
            </a:br>
            <a:r>
              <a:rPr lang="en-GB" sz="1300">
                <a:solidFill>
                  <a:schemeClr val="dk1"/>
                </a:solidFill>
              </a:rPr>
              <a:t> Pupils will collaborate to design a new game, complete with rules and a scoring system, and teach it to others. They’ll also explore the properties of different materials, like strength and flexibility, to understand how they are used in sports equipment and clothing. They’ll have opportunities to talk to real-life champions about their achievements and lifestyles.</a:t>
            </a:r>
            <a:endParaRPr sz="2000"/>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25"/>
          <p:cNvSpPr txBox="1"/>
          <p:nvPr>
            <p:ph type="title"/>
          </p:nvPr>
        </p:nvSpPr>
        <p:spPr>
          <a:xfrm>
            <a:off x="182725" y="0"/>
            <a:ext cx="8520600" cy="4077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SzPts val="990"/>
              <a:buNone/>
            </a:pPr>
            <a:r>
              <a:rPr b="1" lang="en-GB" sz="3620" u="sng"/>
              <a:t>Mathematics</a:t>
            </a:r>
            <a:endParaRPr b="1" sz="3620" u="sng"/>
          </a:p>
        </p:txBody>
      </p:sp>
      <p:sp>
        <p:nvSpPr>
          <p:cNvPr id="149" name="Google Shape;149;p25"/>
          <p:cNvSpPr txBox="1"/>
          <p:nvPr>
            <p:ph idx="1" type="body"/>
          </p:nvPr>
        </p:nvSpPr>
        <p:spPr>
          <a:xfrm>
            <a:off x="311700" y="792150"/>
            <a:ext cx="8520600" cy="4574100"/>
          </a:xfrm>
          <a:prstGeom prst="rect">
            <a:avLst/>
          </a:prstGeom>
        </p:spPr>
        <p:txBody>
          <a:bodyPr anchorCtr="0" anchor="t" bIns="91425" lIns="91425" spcFirstLastPara="1" rIns="91425" wrap="square" tIns="91425">
            <a:normAutofit fontScale="55000" lnSpcReduction="20000"/>
          </a:bodyPr>
          <a:lstStyle/>
          <a:p>
            <a:pPr indent="0" lvl="0" marL="0" rtl="0" algn="l">
              <a:lnSpc>
                <a:spcPct val="140000"/>
              </a:lnSpc>
              <a:spcBef>
                <a:spcPts val="1000"/>
              </a:spcBef>
              <a:spcAft>
                <a:spcPts val="0"/>
              </a:spcAft>
              <a:buClr>
                <a:schemeClr val="dk1"/>
              </a:buClr>
              <a:buSzPct val="52041"/>
              <a:buFont typeface="Arial"/>
              <a:buNone/>
            </a:pPr>
            <a:r>
              <a:rPr b="1" lang="en-GB" sz="2113" u="sng">
                <a:solidFill>
                  <a:srgbClr val="424242"/>
                </a:solidFill>
                <a:highlight>
                  <a:srgbClr val="FAFAFA"/>
                </a:highlight>
              </a:rPr>
              <a:t>Daily Maths Lessons</a:t>
            </a:r>
            <a:endParaRPr b="1" sz="2113" u="sng">
              <a:solidFill>
                <a:srgbClr val="424242"/>
              </a:solidFill>
              <a:highlight>
                <a:srgbClr val="FAFAFA"/>
              </a:highlight>
            </a:endParaRPr>
          </a:p>
          <a:p>
            <a:pPr indent="0" lvl="0" marL="0" rtl="0" algn="l">
              <a:spcBef>
                <a:spcPts val="600"/>
              </a:spcBef>
              <a:spcAft>
                <a:spcPts val="0"/>
              </a:spcAft>
              <a:buClr>
                <a:schemeClr val="dk1"/>
              </a:buClr>
              <a:buSzPct val="60649"/>
              <a:buFont typeface="Arial"/>
              <a:buNone/>
            </a:pPr>
            <a:r>
              <a:rPr b="1" lang="en-GB" sz="1813">
                <a:solidFill>
                  <a:srgbClr val="424242"/>
                </a:solidFill>
                <a:highlight>
                  <a:srgbClr val="FAFAFA"/>
                </a:highlight>
              </a:rPr>
              <a:t>All children will take part in daily maths lessons. These are carefully planned to build fluency, confidence and problem-solving skills and to ensure that every child is supported and challenged appropriately.</a:t>
            </a:r>
            <a:endParaRPr b="1" sz="1813">
              <a:solidFill>
                <a:srgbClr val="424242"/>
              </a:solidFill>
              <a:highlight>
                <a:srgbClr val="FAFAFA"/>
              </a:highlight>
            </a:endParaRPr>
          </a:p>
          <a:p>
            <a:pPr indent="0" lvl="0" marL="0" rtl="0" algn="l">
              <a:lnSpc>
                <a:spcPct val="140000"/>
              </a:lnSpc>
              <a:spcBef>
                <a:spcPts val="1000"/>
              </a:spcBef>
              <a:spcAft>
                <a:spcPts val="0"/>
              </a:spcAft>
              <a:buClr>
                <a:schemeClr val="dk1"/>
              </a:buClr>
              <a:buSzPct val="52041"/>
              <a:buFont typeface="Arial"/>
              <a:buNone/>
            </a:pPr>
            <a:r>
              <a:rPr b="1" lang="en-GB" sz="2113" u="sng">
                <a:solidFill>
                  <a:srgbClr val="424242"/>
                </a:solidFill>
                <a:highlight>
                  <a:srgbClr val="FAFAFA"/>
                </a:highlight>
              </a:rPr>
              <a:t>Maths Grouping Across the Year Group</a:t>
            </a:r>
            <a:endParaRPr b="1" sz="2113" u="sng">
              <a:solidFill>
                <a:srgbClr val="424242"/>
              </a:solidFill>
              <a:highlight>
                <a:srgbClr val="FAFAFA"/>
              </a:highlight>
            </a:endParaRPr>
          </a:p>
          <a:p>
            <a:pPr indent="0" lvl="0" marL="0" rtl="0" algn="l">
              <a:spcBef>
                <a:spcPts val="600"/>
              </a:spcBef>
              <a:spcAft>
                <a:spcPts val="0"/>
              </a:spcAft>
              <a:buClr>
                <a:schemeClr val="dk1"/>
              </a:buClr>
              <a:buSzPct val="60649"/>
              <a:buFont typeface="Arial"/>
              <a:buNone/>
            </a:pPr>
            <a:r>
              <a:rPr b="1" lang="en-GB" sz="1813">
                <a:solidFill>
                  <a:srgbClr val="424242"/>
                </a:solidFill>
                <a:highlight>
                  <a:srgbClr val="FAFAFA"/>
                </a:highlight>
              </a:rPr>
              <a:t>Children will be grouped for maths across the year group based on teacher assessments, classroom observations  and discussions with their previous teachers. This helps us tailor teaching to each child’s current stage of learning. These groups are flexible and reviewed regularly to reflect children’s progress.</a:t>
            </a:r>
            <a:endParaRPr b="1" sz="1813">
              <a:solidFill>
                <a:srgbClr val="424242"/>
              </a:solidFill>
              <a:highlight>
                <a:srgbClr val="FAFAFA"/>
              </a:highlight>
            </a:endParaRPr>
          </a:p>
          <a:p>
            <a:pPr indent="0" lvl="0" marL="0" rtl="0" algn="l">
              <a:lnSpc>
                <a:spcPct val="140000"/>
              </a:lnSpc>
              <a:spcBef>
                <a:spcPts val="1000"/>
              </a:spcBef>
              <a:spcAft>
                <a:spcPts val="0"/>
              </a:spcAft>
              <a:buClr>
                <a:schemeClr val="dk1"/>
              </a:buClr>
              <a:buSzPct val="52041"/>
              <a:buFont typeface="Arial"/>
              <a:buNone/>
            </a:pPr>
            <a:r>
              <a:rPr b="1" lang="en-GB" sz="2113" u="sng">
                <a:solidFill>
                  <a:srgbClr val="424242"/>
                </a:solidFill>
                <a:highlight>
                  <a:srgbClr val="FAFAFA"/>
                </a:highlight>
              </a:rPr>
              <a:t>Maths Across the Curriculum</a:t>
            </a:r>
            <a:endParaRPr b="1" sz="2113" u="sng">
              <a:solidFill>
                <a:srgbClr val="424242"/>
              </a:solidFill>
              <a:highlight>
                <a:srgbClr val="FAFAFA"/>
              </a:highlight>
            </a:endParaRPr>
          </a:p>
          <a:p>
            <a:pPr indent="0" lvl="0" marL="0" rtl="0" algn="l">
              <a:spcBef>
                <a:spcPts val="600"/>
              </a:spcBef>
              <a:spcAft>
                <a:spcPts val="0"/>
              </a:spcAft>
              <a:buClr>
                <a:schemeClr val="dk1"/>
              </a:buClr>
              <a:buSzPct val="60649"/>
              <a:buFont typeface="Arial"/>
              <a:buNone/>
            </a:pPr>
            <a:r>
              <a:rPr b="1" lang="en-GB" sz="1813">
                <a:solidFill>
                  <a:srgbClr val="424242"/>
                </a:solidFill>
                <a:highlight>
                  <a:srgbClr val="FAFAFA"/>
                </a:highlight>
              </a:rPr>
              <a:t>In addition to daily lessons, maths will also be taught through other areas of the curriculum and within topic work. This helps children see how maths connects to real-life situations and other subjects.</a:t>
            </a:r>
            <a:endParaRPr b="1" sz="1813">
              <a:solidFill>
                <a:srgbClr val="424242"/>
              </a:solidFill>
              <a:highlight>
                <a:srgbClr val="FAFAFA"/>
              </a:highlight>
            </a:endParaRPr>
          </a:p>
          <a:p>
            <a:pPr indent="0" lvl="0" marL="0" rtl="0" algn="l">
              <a:lnSpc>
                <a:spcPct val="140000"/>
              </a:lnSpc>
              <a:spcBef>
                <a:spcPts val="1000"/>
              </a:spcBef>
              <a:spcAft>
                <a:spcPts val="0"/>
              </a:spcAft>
              <a:buClr>
                <a:schemeClr val="dk1"/>
              </a:buClr>
              <a:buSzPct val="52041"/>
              <a:buFont typeface="Arial"/>
              <a:buNone/>
            </a:pPr>
            <a:r>
              <a:rPr b="1" lang="en-GB" sz="2113" u="sng">
                <a:solidFill>
                  <a:srgbClr val="424242"/>
                </a:solidFill>
                <a:highlight>
                  <a:srgbClr val="FAFAFA"/>
                </a:highlight>
              </a:rPr>
              <a:t>Weekly Maths Investigations</a:t>
            </a:r>
            <a:endParaRPr b="1" sz="2113" u="sng">
              <a:solidFill>
                <a:srgbClr val="424242"/>
              </a:solidFill>
              <a:highlight>
                <a:srgbClr val="FAFAFA"/>
              </a:highlight>
            </a:endParaRPr>
          </a:p>
          <a:p>
            <a:pPr indent="0" lvl="0" marL="0" rtl="0" algn="l">
              <a:spcBef>
                <a:spcPts val="600"/>
              </a:spcBef>
              <a:spcAft>
                <a:spcPts val="0"/>
              </a:spcAft>
              <a:buClr>
                <a:schemeClr val="dk1"/>
              </a:buClr>
              <a:buSzPct val="60649"/>
              <a:buFont typeface="Arial"/>
              <a:buNone/>
            </a:pPr>
            <a:r>
              <a:rPr b="1" lang="en-GB" sz="1813">
                <a:solidFill>
                  <a:srgbClr val="424242"/>
                </a:solidFill>
                <a:highlight>
                  <a:srgbClr val="FAFAFA"/>
                </a:highlight>
              </a:rPr>
              <a:t>Each week, children will take part in a maths investigation. These sessions are designed to develop their reasoning and problem-solving skills in a fun and engaging way.</a:t>
            </a:r>
            <a:endParaRPr b="1" sz="1813">
              <a:solidFill>
                <a:srgbClr val="424242"/>
              </a:solidFill>
              <a:highlight>
                <a:srgbClr val="FAFAFA"/>
              </a:highlight>
            </a:endParaRPr>
          </a:p>
          <a:p>
            <a:pPr indent="0" lvl="0" marL="0" rtl="0" algn="l">
              <a:lnSpc>
                <a:spcPct val="140000"/>
              </a:lnSpc>
              <a:spcBef>
                <a:spcPts val="1000"/>
              </a:spcBef>
              <a:spcAft>
                <a:spcPts val="0"/>
              </a:spcAft>
              <a:buClr>
                <a:schemeClr val="dk1"/>
              </a:buClr>
              <a:buSzPct val="52041"/>
              <a:buFont typeface="Arial"/>
              <a:buNone/>
            </a:pPr>
            <a:r>
              <a:rPr b="1" lang="en-GB" sz="2113" u="sng">
                <a:solidFill>
                  <a:srgbClr val="424242"/>
                </a:solidFill>
                <a:highlight>
                  <a:srgbClr val="FAFAFA"/>
                </a:highlight>
              </a:rPr>
              <a:t>Supporting Learning at Home</a:t>
            </a:r>
            <a:endParaRPr b="1" sz="2113" u="sng">
              <a:solidFill>
                <a:srgbClr val="424242"/>
              </a:solidFill>
              <a:highlight>
                <a:srgbClr val="FAFAFA"/>
              </a:highlight>
            </a:endParaRPr>
          </a:p>
          <a:p>
            <a:pPr indent="0" lvl="0" marL="0" rtl="0" algn="l">
              <a:spcBef>
                <a:spcPts val="600"/>
              </a:spcBef>
              <a:spcAft>
                <a:spcPts val="0"/>
              </a:spcAft>
              <a:buClr>
                <a:schemeClr val="dk1"/>
              </a:buClr>
              <a:buSzPct val="60649"/>
              <a:buFont typeface="Arial"/>
              <a:buNone/>
            </a:pPr>
            <a:r>
              <a:rPr b="1" lang="en-GB" sz="1813">
                <a:solidFill>
                  <a:srgbClr val="424242"/>
                </a:solidFill>
                <a:highlight>
                  <a:srgbClr val="FAFAFA"/>
                </a:highlight>
              </a:rPr>
              <a:t>We will also be recommending websites and online resources that children can use at home to practise and reinforce the skills taught in class. These will be shared regularly and are a great way to support your child’s learning.</a:t>
            </a:r>
            <a:endParaRPr b="1" sz="1813">
              <a:solidFill>
                <a:srgbClr val="424242"/>
              </a:solidFill>
              <a:highlight>
                <a:srgbClr val="FAFAFA"/>
              </a:highlight>
            </a:endParaRPr>
          </a:p>
          <a:p>
            <a:pPr indent="0" lvl="0" marL="0" rtl="0" algn="l">
              <a:lnSpc>
                <a:spcPct val="140000"/>
              </a:lnSpc>
              <a:spcBef>
                <a:spcPts val="1000"/>
              </a:spcBef>
              <a:spcAft>
                <a:spcPts val="0"/>
              </a:spcAft>
              <a:buClr>
                <a:schemeClr val="dk1"/>
              </a:buClr>
              <a:buSzPct val="52041"/>
              <a:buFont typeface="Arial"/>
              <a:buNone/>
            </a:pPr>
            <a:r>
              <a:rPr b="1" lang="en-GB" sz="2113" u="sng">
                <a:solidFill>
                  <a:srgbClr val="424242"/>
                </a:solidFill>
                <a:highlight>
                  <a:srgbClr val="FAFAFA"/>
                </a:highlight>
              </a:rPr>
              <a:t>This Term’s Focus</a:t>
            </a:r>
            <a:endParaRPr b="1" sz="2113" u="sng">
              <a:solidFill>
                <a:srgbClr val="424242"/>
              </a:solidFill>
              <a:highlight>
                <a:srgbClr val="FAFAFA"/>
              </a:highlight>
            </a:endParaRPr>
          </a:p>
          <a:p>
            <a:pPr indent="0" lvl="0" marL="0" rtl="0" algn="l">
              <a:spcBef>
                <a:spcPts val="600"/>
              </a:spcBef>
              <a:spcAft>
                <a:spcPts val="300"/>
              </a:spcAft>
              <a:buClr>
                <a:schemeClr val="dk1"/>
              </a:buClr>
              <a:buSzPct val="60649"/>
              <a:buFont typeface="Arial"/>
              <a:buNone/>
            </a:pPr>
            <a:r>
              <a:rPr b="1" lang="en-GB" sz="1813">
                <a:solidFill>
                  <a:srgbClr val="424242"/>
                </a:solidFill>
                <a:highlight>
                  <a:srgbClr val="FAFAFA"/>
                </a:highlight>
              </a:rPr>
              <a:t>In the first part of the term, our focus will be on place value, helping children understand the value of digits in numbers. We will then move on to number work involving the four operations: addition, subtraction, multiplication and division.</a:t>
            </a:r>
            <a:endParaRPr/>
          </a:p>
        </p:txBody>
      </p:sp>
      <p:pic>
        <p:nvPicPr>
          <p:cNvPr descr="Mathematics Turquoise Colorful Symbols On Top (provided by Getty Images)" id="150" name="Google Shape;150;p25"/>
          <p:cNvPicPr preferRelativeResize="0"/>
          <p:nvPr/>
        </p:nvPicPr>
        <p:blipFill>
          <a:blip r:embed="rId3">
            <a:alphaModFix/>
          </a:blip>
          <a:stretch>
            <a:fillRect/>
          </a:stretch>
        </p:blipFill>
        <p:spPr>
          <a:xfrm>
            <a:off x="2927388" y="164600"/>
            <a:ext cx="3031276" cy="8064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pic>
        <p:nvPicPr>
          <p:cNvPr id="155" name="Google Shape;155;p26"/>
          <p:cNvPicPr preferRelativeResize="0"/>
          <p:nvPr/>
        </p:nvPicPr>
        <p:blipFill>
          <a:blip r:embed="rId3">
            <a:alphaModFix/>
          </a:blip>
          <a:stretch>
            <a:fillRect/>
          </a:stretch>
        </p:blipFill>
        <p:spPr>
          <a:xfrm>
            <a:off x="532275" y="76775"/>
            <a:ext cx="7955900" cy="5066726"/>
          </a:xfrm>
          <a:prstGeom prst="rect">
            <a:avLst/>
          </a:prstGeom>
          <a:noFill/>
          <a:ln>
            <a:noFill/>
          </a:ln>
        </p:spPr>
      </p:pic>
      <p:sp>
        <p:nvSpPr>
          <p:cNvPr id="156" name="Google Shape;156;p26"/>
          <p:cNvSpPr txBox="1"/>
          <p:nvPr/>
        </p:nvSpPr>
        <p:spPr>
          <a:xfrm>
            <a:off x="690925" y="184250"/>
            <a:ext cx="4360500" cy="631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sz="2900">
                <a:latin typeface="Pacifico"/>
                <a:ea typeface="Pacifico"/>
                <a:cs typeface="Pacifico"/>
                <a:sym typeface="Pacifico"/>
              </a:rPr>
              <a:t>The Learning Pit</a:t>
            </a:r>
            <a:endParaRPr sz="2900">
              <a:latin typeface="Pacifico"/>
              <a:ea typeface="Pacifico"/>
              <a:cs typeface="Pacifico"/>
              <a:sym typeface="Pacific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7"/>
          <p:cNvSpPr txBox="1"/>
          <p:nvPr>
            <p:ph type="title"/>
          </p:nvPr>
        </p:nvSpPr>
        <p:spPr>
          <a:xfrm>
            <a:off x="346875" y="216425"/>
            <a:ext cx="8520600" cy="572700"/>
          </a:xfrm>
          <a:prstGeom prst="rect">
            <a:avLst/>
          </a:prstGeom>
        </p:spPr>
        <p:txBody>
          <a:bodyPr anchorCtr="0" anchor="t" bIns="91425" lIns="91425" spcFirstLastPara="1" rIns="91425" wrap="square" tIns="91425">
            <a:normAutofit fontScale="90000"/>
          </a:bodyPr>
          <a:lstStyle/>
          <a:p>
            <a:pPr indent="0" lvl="0" marL="0" rtl="0" algn="ctr">
              <a:spcBef>
                <a:spcPts val="0"/>
              </a:spcBef>
              <a:spcAft>
                <a:spcPts val="0"/>
              </a:spcAft>
              <a:buClr>
                <a:schemeClr val="dk1"/>
              </a:buClr>
              <a:buSzPct val="100000"/>
              <a:buFont typeface="Arial"/>
              <a:buNone/>
            </a:pPr>
            <a:r>
              <a:rPr lang="en-GB" sz="3000" u="sng"/>
              <a:t>P.E. (Health and Well-Being)</a:t>
            </a:r>
            <a:r>
              <a:rPr b="1" lang="en-GB" sz="2900"/>
              <a:t> </a:t>
            </a:r>
            <a:endParaRPr/>
          </a:p>
        </p:txBody>
      </p:sp>
      <p:sp>
        <p:nvSpPr>
          <p:cNvPr id="162" name="Google Shape;162;p27"/>
          <p:cNvSpPr txBox="1"/>
          <p:nvPr>
            <p:ph idx="1" type="body"/>
          </p:nvPr>
        </p:nvSpPr>
        <p:spPr>
          <a:xfrm>
            <a:off x="311700" y="1152475"/>
            <a:ext cx="8520600" cy="3818400"/>
          </a:xfrm>
          <a:prstGeom prst="rect">
            <a:avLst/>
          </a:prstGeom>
        </p:spPr>
        <p:txBody>
          <a:bodyPr anchorCtr="0" anchor="t" bIns="91425" lIns="91425" spcFirstLastPara="1" rIns="91425" wrap="square" tIns="91425">
            <a:normAutofit fontScale="55000"/>
          </a:bodyPr>
          <a:lstStyle/>
          <a:p>
            <a:pPr indent="0" lvl="0" marL="457200" rtl="0" algn="just">
              <a:lnSpc>
                <a:spcPct val="100000"/>
              </a:lnSpc>
              <a:spcBef>
                <a:spcPts val="0"/>
              </a:spcBef>
              <a:spcAft>
                <a:spcPts val="0"/>
              </a:spcAft>
              <a:buClr>
                <a:schemeClr val="dk1"/>
              </a:buClr>
              <a:buSzPct val="100000"/>
              <a:buFont typeface="Arial"/>
              <a:buNone/>
            </a:pPr>
            <a:r>
              <a:t/>
            </a:r>
            <a:endParaRPr b="1" sz="2400">
              <a:solidFill>
                <a:schemeClr val="dk1"/>
              </a:solidFill>
              <a:latin typeface="Comic Sans MS"/>
              <a:ea typeface="Comic Sans MS"/>
              <a:cs typeface="Comic Sans MS"/>
              <a:sym typeface="Comic Sans MS"/>
            </a:endParaRPr>
          </a:p>
          <a:p>
            <a:pPr indent="-238923" lvl="0" marL="285750" rtl="0" algn="just">
              <a:lnSpc>
                <a:spcPct val="100000"/>
              </a:lnSpc>
              <a:spcBef>
                <a:spcPts val="0"/>
              </a:spcBef>
              <a:spcAft>
                <a:spcPts val="0"/>
              </a:spcAft>
              <a:buClr>
                <a:schemeClr val="dk1"/>
              </a:buClr>
              <a:buSzPct val="100000"/>
              <a:buChar char="•"/>
            </a:pPr>
            <a:r>
              <a:rPr b="1" lang="en-GB" sz="3022">
                <a:solidFill>
                  <a:schemeClr val="dk1"/>
                </a:solidFill>
              </a:rPr>
              <a:t>Indoor</a:t>
            </a:r>
            <a:r>
              <a:rPr lang="en-GB" sz="3022">
                <a:solidFill>
                  <a:schemeClr val="dk1"/>
                </a:solidFill>
              </a:rPr>
              <a:t> P.E sessions for both classes will take place on </a:t>
            </a:r>
            <a:r>
              <a:rPr b="1" i="1" lang="en-GB" sz="3022" u="sng">
                <a:solidFill>
                  <a:schemeClr val="dk1"/>
                </a:solidFill>
              </a:rPr>
              <a:t>Tuesday</a:t>
            </a:r>
            <a:r>
              <a:rPr b="1" i="1" lang="en-GB" sz="3022" u="sng">
                <a:solidFill>
                  <a:schemeClr val="dk1"/>
                </a:solidFill>
              </a:rPr>
              <a:t> afternoons.</a:t>
            </a:r>
            <a:endParaRPr b="1" i="1" sz="3022" u="sng">
              <a:solidFill>
                <a:schemeClr val="dk1"/>
              </a:solidFill>
            </a:endParaRPr>
          </a:p>
          <a:p>
            <a:pPr indent="0" lvl="0" marL="0" rtl="0" algn="just">
              <a:lnSpc>
                <a:spcPct val="100000"/>
              </a:lnSpc>
              <a:spcBef>
                <a:spcPts val="0"/>
              </a:spcBef>
              <a:spcAft>
                <a:spcPts val="0"/>
              </a:spcAft>
              <a:buNone/>
            </a:pPr>
            <a:r>
              <a:t/>
            </a:r>
            <a:endParaRPr sz="3022">
              <a:solidFill>
                <a:schemeClr val="dk1"/>
              </a:solidFill>
            </a:endParaRPr>
          </a:p>
          <a:p>
            <a:pPr indent="0" lvl="0" marL="0" rtl="0" algn="just">
              <a:lnSpc>
                <a:spcPct val="100000"/>
              </a:lnSpc>
              <a:spcBef>
                <a:spcPts val="0"/>
              </a:spcBef>
              <a:spcAft>
                <a:spcPts val="0"/>
              </a:spcAft>
              <a:buClr>
                <a:schemeClr val="dk1"/>
              </a:buClr>
              <a:buSzPct val="79395"/>
              <a:buFont typeface="Arial"/>
              <a:buNone/>
            </a:pPr>
            <a:r>
              <a:t/>
            </a:r>
            <a:endParaRPr sz="3022">
              <a:solidFill>
                <a:schemeClr val="dk1"/>
              </a:solidFill>
            </a:endParaRPr>
          </a:p>
          <a:p>
            <a:pPr indent="-238923" lvl="0" marL="285750" rtl="0" algn="just">
              <a:lnSpc>
                <a:spcPct val="100000"/>
              </a:lnSpc>
              <a:spcBef>
                <a:spcPts val="0"/>
              </a:spcBef>
              <a:spcAft>
                <a:spcPts val="0"/>
              </a:spcAft>
              <a:buClr>
                <a:schemeClr val="dk1"/>
              </a:buClr>
              <a:buSzPct val="100000"/>
              <a:buChar char="•"/>
            </a:pPr>
            <a:r>
              <a:rPr b="1" lang="en-GB" sz="3022">
                <a:solidFill>
                  <a:schemeClr val="dk1"/>
                </a:solidFill>
              </a:rPr>
              <a:t>Outdoor </a:t>
            </a:r>
            <a:r>
              <a:rPr lang="en-GB" sz="3022">
                <a:solidFill>
                  <a:schemeClr val="dk1"/>
                </a:solidFill>
              </a:rPr>
              <a:t>PE sessions for both classes will be on </a:t>
            </a:r>
            <a:r>
              <a:rPr b="1" i="1" lang="en-GB" sz="3022" u="sng">
                <a:solidFill>
                  <a:schemeClr val="dk1"/>
                </a:solidFill>
              </a:rPr>
              <a:t>Wednesday afternoons</a:t>
            </a:r>
            <a:r>
              <a:rPr b="1" i="1" lang="en-GB" sz="3022" u="sng">
                <a:solidFill>
                  <a:schemeClr val="dk1"/>
                </a:solidFill>
              </a:rPr>
              <a:t>. </a:t>
            </a:r>
            <a:endParaRPr b="1" i="1" sz="3022" u="sng">
              <a:solidFill>
                <a:schemeClr val="dk1"/>
              </a:solidFill>
            </a:endParaRPr>
          </a:p>
          <a:p>
            <a:pPr indent="0" lvl="0" marL="0" rtl="0" algn="just">
              <a:lnSpc>
                <a:spcPct val="100000"/>
              </a:lnSpc>
              <a:spcBef>
                <a:spcPts val="0"/>
              </a:spcBef>
              <a:spcAft>
                <a:spcPts val="0"/>
              </a:spcAft>
              <a:buNone/>
            </a:pPr>
            <a:r>
              <a:t/>
            </a:r>
            <a:endParaRPr sz="3022">
              <a:solidFill>
                <a:schemeClr val="dk1"/>
              </a:solidFill>
            </a:endParaRPr>
          </a:p>
          <a:p>
            <a:pPr indent="0" lvl="0" marL="0" rtl="0" algn="just">
              <a:lnSpc>
                <a:spcPct val="100000"/>
              </a:lnSpc>
              <a:spcBef>
                <a:spcPts val="0"/>
              </a:spcBef>
              <a:spcAft>
                <a:spcPts val="0"/>
              </a:spcAft>
              <a:buNone/>
            </a:pPr>
            <a:r>
              <a:rPr b="1" lang="en-GB" sz="3022" u="sng">
                <a:solidFill>
                  <a:schemeClr val="dk1"/>
                </a:solidFill>
              </a:rPr>
              <a:t>IMPORTANT</a:t>
            </a:r>
            <a:endParaRPr b="1" sz="3022" u="sng">
              <a:solidFill>
                <a:schemeClr val="dk1"/>
              </a:solidFill>
            </a:endParaRPr>
          </a:p>
          <a:p>
            <a:pPr indent="0" lvl="0" marL="0" rtl="0" algn="just">
              <a:lnSpc>
                <a:spcPct val="100000"/>
              </a:lnSpc>
              <a:spcBef>
                <a:spcPts val="0"/>
              </a:spcBef>
              <a:spcAft>
                <a:spcPts val="0"/>
              </a:spcAft>
              <a:buNone/>
            </a:pPr>
            <a:r>
              <a:t/>
            </a:r>
            <a:endParaRPr b="1" sz="3022" u="sng">
              <a:solidFill>
                <a:schemeClr val="dk1"/>
              </a:solidFill>
            </a:endParaRPr>
          </a:p>
          <a:p>
            <a:pPr indent="0" lvl="0" marL="0" rtl="0" algn="just">
              <a:lnSpc>
                <a:spcPct val="100000"/>
              </a:lnSpc>
              <a:spcBef>
                <a:spcPts val="0"/>
              </a:spcBef>
              <a:spcAft>
                <a:spcPts val="0"/>
              </a:spcAft>
              <a:buNone/>
            </a:pPr>
            <a:r>
              <a:rPr lang="en-GB" sz="3022">
                <a:solidFill>
                  <a:schemeClr val="dk1"/>
                </a:solidFill>
              </a:rPr>
              <a:t>Children must bring their PE kits into school and not wear them in. As part of RSE, we are encouraging good hygiene and changing for sports is an important part. </a:t>
            </a:r>
            <a:endParaRPr sz="3022">
              <a:solidFill>
                <a:schemeClr val="dk1"/>
              </a:solidFill>
            </a:endParaRPr>
          </a:p>
          <a:p>
            <a:pPr indent="0" lvl="0" marL="0" rtl="0" algn="just">
              <a:lnSpc>
                <a:spcPct val="100000"/>
              </a:lnSpc>
              <a:spcBef>
                <a:spcPts val="0"/>
              </a:spcBef>
              <a:spcAft>
                <a:spcPts val="0"/>
              </a:spcAft>
              <a:buNone/>
            </a:pPr>
            <a:r>
              <a:t/>
            </a:r>
            <a:endParaRPr sz="3022">
              <a:solidFill>
                <a:schemeClr val="dk1"/>
              </a:solidFill>
            </a:endParaRPr>
          </a:p>
          <a:p>
            <a:pPr indent="0" lvl="0" marL="0" rtl="0" algn="just">
              <a:lnSpc>
                <a:spcPct val="100000"/>
              </a:lnSpc>
              <a:spcBef>
                <a:spcPts val="0"/>
              </a:spcBef>
              <a:spcAft>
                <a:spcPts val="0"/>
              </a:spcAft>
              <a:buNone/>
            </a:pPr>
            <a:r>
              <a:rPr lang="en-GB" sz="3022">
                <a:solidFill>
                  <a:schemeClr val="dk1"/>
                </a:solidFill>
              </a:rPr>
              <a:t>All pupils will need the correct PE kits for lessons. This includes; a yellow top, leggings/joggers/shorts, trainers and a jacket or hoodie for when the weather changes</a:t>
            </a:r>
            <a:r>
              <a:rPr lang="en-GB" sz="2702">
                <a:solidFill>
                  <a:schemeClr val="dk1"/>
                </a:solidFill>
              </a:rPr>
              <a:t>.</a:t>
            </a:r>
            <a:endParaRPr sz="2702">
              <a:solidFill>
                <a:schemeClr val="dk1"/>
              </a:solidFill>
            </a:endParaRPr>
          </a:p>
          <a:p>
            <a:pPr indent="0" lvl="0" marL="0" rtl="0" algn="just">
              <a:lnSpc>
                <a:spcPct val="100000"/>
              </a:lnSpc>
              <a:spcBef>
                <a:spcPts val="0"/>
              </a:spcBef>
              <a:spcAft>
                <a:spcPts val="0"/>
              </a:spcAft>
              <a:buNone/>
            </a:pPr>
            <a:r>
              <a:t/>
            </a:r>
            <a:endParaRPr sz="2400">
              <a:solidFill>
                <a:schemeClr val="dk1"/>
              </a:solidFill>
              <a:latin typeface="Comic Sans MS"/>
              <a:ea typeface="Comic Sans MS"/>
              <a:cs typeface="Comic Sans MS"/>
              <a:sym typeface="Comic Sans MS"/>
            </a:endParaRPr>
          </a:p>
        </p:txBody>
      </p:sp>
      <p:pic>
        <p:nvPicPr>
          <p:cNvPr descr="Various sporting balls (provided by Getty Images)" id="163" name="Google Shape;163;p27"/>
          <p:cNvPicPr preferRelativeResize="0"/>
          <p:nvPr/>
        </p:nvPicPr>
        <p:blipFill>
          <a:blip r:embed="rId3">
            <a:alphaModFix/>
          </a:blip>
          <a:stretch>
            <a:fillRect/>
          </a:stretch>
        </p:blipFill>
        <p:spPr>
          <a:xfrm>
            <a:off x="7354248" y="82300"/>
            <a:ext cx="1596278" cy="1070175"/>
          </a:xfrm>
          <a:prstGeom prst="rect">
            <a:avLst/>
          </a:prstGeom>
          <a:noFill/>
          <a:ln>
            <a:noFill/>
          </a:ln>
        </p:spPr>
      </p:pic>
      <p:pic>
        <p:nvPicPr>
          <p:cNvPr descr="Multi-ethnic group of elementary students exercising on PE class at school gym. (provided by Getty Images)" id="164" name="Google Shape;164;p27"/>
          <p:cNvPicPr preferRelativeResize="0"/>
          <p:nvPr/>
        </p:nvPicPr>
        <p:blipFill>
          <a:blip r:embed="rId4">
            <a:alphaModFix/>
          </a:blip>
          <a:stretch>
            <a:fillRect/>
          </a:stretch>
        </p:blipFill>
        <p:spPr>
          <a:xfrm>
            <a:off x="116850" y="86100"/>
            <a:ext cx="1739848" cy="106637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28"/>
          <p:cNvSpPr txBox="1"/>
          <p:nvPr/>
        </p:nvSpPr>
        <p:spPr>
          <a:xfrm>
            <a:off x="128775" y="374875"/>
            <a:ext cx="8942100" cy="46947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lang="en-GB" sz="2400" u="sng">
                <a:solidFill>
                  <a:schemeClr val="dk1"/>
                </a:solidFill>
                <a:latin typeface="Calibri"/>
                <a:ea typeface="Calibri"/>
                <a:cs typeface="Calibri"/>
                <a:sym typeface="Calibri"/>
              </a:rPr>
              <a:t>Online Safety</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000"/>
              <a:buFont typeface="Arial"/>
              <a:buNone/>
            </a:pPr>
            <a:r>
              <a:t/>
            </a:r>
            <a:endParaRPr b="0" i="0" sz="2000" u="none" cap="none" strike="noStrike">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100"/>
              <a:buFont typeface="Arial"/>
              <a:buNone/>
            </a:pPr>
            <a:r>
              <a:rPr b="1" lang="en-GB" sz="1500">
                <a:solidFill>
                  <a:schemeClr val="dk1"/>
                </a:solidFill>
                <a:latin typeface="Calibri"/>
                <a:ea typeface="Calibri"/>
                <a:cs typeface="Calibri"/>
                <a:sym typeface="Calibri"/>
              </a:rPr>
              <a:t>iMessage - suitable for all</a:t>
            </a:r>
            <a:endParaRPr b="1" sz="1500">
              <a:solidFill>
                <a:schemeClr val="dk1"/>
              </a:solidFill>
              <a:latin typeface="Calibri"/>
              <a:ea typeface="Calibri"/>
              <a:cs typeface="Calibri"/>
              <a:sym typeface="Calibri"/>
            </a:endParaRPr>
          </a:p>
          <a:p>
            <a:pPr indent="-285750" lvl="0" marL="285750" rtl="0" algn="l">
              <a:spcBef>
                <a:spcPts val="0"/>
              </a:spcBef>
              <a:spcAft>
                <a:spcPts val="0"/>
              </a:spcAft>
              <a:buClr>
                <a:srgbClr val="000000"/>
              </a:buClr>
              <a:buSzPts val="2100"/>
              <a:buFont typeface="Arial"/>
              <a:buNone/>
            </a:pPr>
            <a:r>
              <a:rPr b="1" lang="en-GB" sz="1500">
                <a:solidFill>
                  <a:schemeClr val="dk1"/>
                </a:solidFill>
                <a:latin typeface="Calibri"/>
                <a:ea typeface="Calibri"/>
                <a:cs typeface="Calibri"/>
                <a:sym typeface="Calibri"/>
              </a:rPr>
              <a:t>Minecraft - no age limit, but suitable for aged 8+</a:t>
            </a:r>
            <a:endParaRPr b="1" sz="15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100"/>
              <a:buFont typeface="Arial"/>
              <a:buNone/>
            </a:pPr>
            <a:r>
              <a:rPr b="1" lang="en-GB" sz="1500">
                <a:solidFill>
                  <a:schemeClr val="dk1"/>
                </a:solidFill>
                <a:latin typeface="Calibri"/>
                <a:ea typeface="Calibri"/>
                <a:cs typeface="Calibri"/>
                <a:sym typeface="Calibri"/>
              </a:rPr>
              <a:t>Roblox - 10+</a:t>
            </a:r>
            <a:endParaRPr b="1" sz="15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100"/>
              <a:buFont typeface="Arial"/>
              <a:buNone/>
            </a:pPr>
            <a:r>
              <a:rPr b="1" lang="en-GB" sz="1500">
                <a:solidFill>
                  <a:schemeClr val="dk1"/>
                </a:solidFill>
                <a:latin typeface="Calibri"/>
                <a:ea typeface="Calibri"/>
                <a:cs typeface="Calibri"/>
                <a:sym typeface="Calibri"/>
              </a:rPr>
              <a:t>Fortnite - 12+</a:t>
            </a:r>
            <a:endParaRPr b="1" sz="15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100"/>
              <a:buFont typeface="Arial"/>
              <a:buNone/>
            </a:pPr>
            <a:r>
              <a:rPr b="1" lang="en-GB" sz="1500">
                <a:solidFill>
                  <a:schemeClr val="dk1"/>
                </a:solidFill>
                <a:latin typeface="Calibri"/>
                <a:ea typeface="Calibri"/>
                <a:cs typeface="Calibri"/>
                <a:sym typeface="Calibri"/>
              </a:rPr>
              <a:t>Google Duo - 13+, but designed for kids with very little risk</a:t>
            </a:r>
            <a:endParaRPr b="1" sz="15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100"/>
              <a:buFont typeface="Arial"/>
              <a:buNone/>
            </a:pPr>
            <a:r>
              <a:rPr b="1" lang="en-GB" sz="1500">
                <a:solidFill>
                  <a:schemeClr val="dk1"/>
                </a:solidFill>
                <a:latin typeface="Calibri"/>
                <a:ea typeface="Calibri"/>
                <a:cs typeface="Calibri"/>
                <a:sym typeface="Calibri"/>
              </a:rPr>
              <a:t>Discord - 13+</a:t>
            </a:r>
            <a:endParaRPr b="1" sz="15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100"/>
              <a:buFont typeface="Arial"/>
              <a:buNone/>
            </a:pPr>
            <a:r>
              <a:rPr b="1" lang="en-GB" sz="1500">
                <a:solidFill>
                  <a:schemeClr val="dk1"/>
                </a:solidFill>
                <a:latin typeface="Calibri"/>
                <a:ea typeface="Calibri"/>
                <a:cs typeface="Calibri"/>
                <a:sym typeface="Calibri"/>
              </a:rPr>
              <a:t>Tik Tok 13+</a:t>
            </a:r>
            <a:endParaRPr b="1" sz="15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100"/>
              <a:buFont typeface="Arial"/>
              <a:buNone/>
            </a:pPr>
            <a:r>
              <a:rPr b="1" lang="en-GB" sz="1500">
                <a:solidFill>
                  <a:schemeClr val="dk1"/>
                </a:solidFill>
                <a:latin typeface="Calibri"/>
                <a:ea typeface="Calibri"/>
                <a:cs typeface="Calibri"/>
                <a:sym typeface="Calibri"/>
              </a:rPr>
              <a:t>Snapchat 13+</a:t>
            </a:r>
            <a:endParaRPr b="1" sz="15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100"/>
              <a:buFont typeface="Arial"/>
              <a:buNone/>
            </a:pPr>
            <a:r>
              <a:rPr b="1" lang="en-GB" sz="1500">
                <a:solidFill>
                  <a:schemeClr val="dk1"/>
                </a:solidFill>
                <a:latin typeface="Calibri"/>
                <a:ea typeface="Calibri"/>
                <a:cs typeface="Calibri"/>
                <a:sym typeface="Calibri"/>
              </a:rPr>
              <a:t>Whatsapp - 13+</a:t>
            </a:r>
            <a:endParaRPr b="1" sz="15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100"/>
              <a:buFont typeface="Arial"/>
              <a:buNone/>
            </a:pPr>
            <a:r>
              <a:rPr b="1" lang="en-GB" sz="1500">
                <a:solidFill>
                  <a:schemeClr val="dk1"/>
                </a:solidFill>
                <a:latin typeface="Calibri"/>
                <a:ea typeface="Calibri"/>
                <a:cs typeface="Calibri"/>
                <a:sym typeface="Calibri"/>
              </a:rPr>
              <a:t>Twitch - 13+ (open platform)</a:t>
            </a:r>
            <a:endParaRPr b="1" sz="15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100"/>
              <a:buFont typeface="Arial"/>
              <a:buNone/>
            </a:pPr>
            <a:r>
              <a:t/>
            </a:r>
            <a:endParaRPr sz="1500">
              <a:solidFill>
                <a:schemeClr val="dk1"/>
              </a:solidFill>
              <a:latin typeface="Calibri"/>
              <a:ea typeface="Calibri"/>
              <a:cs typeface="Calibri"/>
              <a:sym typeface="Calibri"/>
            </a:endParaRPr>
          </a:p>
          <a:p>
            <a:pPr indent="-285750" lvl="0" marL="285750" marR="0" rtl="0" algn="l">
              <a:lnSpc>
                <a:spcPct val="100000"/>
              </a:lnSpc>
              <a:spcBef>
                <a:spcPts val="0"/>
              </a:spcBef>
              <a:spcAft>
                <a:spcPts val="0"/>
              </a:spcAft>
              <a:buClr>
                <a:srgbClr val="000000"/>
              </a:buClr>
              <a:buSzPts val="2100"/>
              <a:buFont typeface="Arial"/>
              <a:buNone/>
            </a:pPr>
            <a:r>
              <a:rPr lang="en-GB" sz="1500">
                <a:solidFill>
                  <a:schemeClr val="dk1"/>
                </a:solidFill>
                <a:latin typeface="Calibri"/>
                <a:ea typeface="Calibri"/>
                <a:cs typeface="Calibri"/>
                <a:sym typeface="Calibri"/>
              </a:rPr>
              <a:t>Important things to note:</a:t>
            </a:r>
            <a:endParaRPr sz="1500">
              <a:solidFill>
                <a:schemeClr val="dk1"/>
              </a:solidFill>
              <a:latin typeface="Calibri"/>
              <a:ea typeface="Calibri"/>
              <a:cs typeface="Calibri"/>
              <a:sym typeface="Calibri"/>
            </a:endParaRPr>
          </a:p>
          <a:p>
            <a:pPr indent="-323850" lvl="0" marL="457200" marR="0" rtl="0" algn="l">
              <a:lnSpc>
                <a:spcPct val="100000"/>
              </a:lnSpc>
              <a:spcBef>
                <a:spcPts val="0"/>
              </a:spcBef>
              <a:spcAft>
                <a:spcPts val="0"/>
              </a:spcAft>
              <a:buClr>
                <a:schemeClr val="dk1"/>
              </a:buClr>
              <a:buSzPts val="1500"/>
              <a:buFont typeface="Calibri"/>
              <a:buChar char="●"/>
            </a:pPr>
            <a:r>
              <a:rPr lang="en-GB" sz="1500">
                <a:solidFill>
                  <a:schemeClr val="dk1"/>
                </a:solidFill>
                <a:latin typeface="Calibri"/>
                <a:ea typeface="Calibri"/>
                <a:cs typeface="Calibri"/>
                <a:sym typeface="Calibri"/>
              </a:rPr>
              <a:t>Set parental controls</a:t>
            </a:r>
            <a:endParaRPr sz="1500">
              <a:solidFill>
                <a:schemeClr val="dk1"/>
              </a:solidFill>
              <a:latin typeface="Calibri"/>
              <a:ea typeface="Calibri"/>
              <a:cs typeface="Calibri"/>
              <a:sym typeface="Calibri"/>
            </a:endParaRPr>
          </a:p>
          <a:p>
            <a:pPr indent="-323850" lvl="0" marL="457200" marR="0" rtl="0" algn="l">
              <a:lnSpc>
                <a:spcPct val="100000"/>
              </a:lnSpc>
              <a:spcBef>
                <a:spcPts val="0"/>
              </a:spcBef>
              <a:spcAft>
                <a:spcPts val="0"/>
              </a:spcAft>
              <a:buClr>
                <a:schemeClr val="dk1"/>
              </a:buClr>
              <a:buSzPts val="1500"/>
              <a:buFont typeface="Calibri"/>
              <a:buChar char="●"/>
            </a:pPr>
            <a:r>
              <a:rPr lang="en-GB" sz="1500">
                <a:solidFill>
                  <a:schemeClr val="dk1"/>
                </a:solidFill>
                <a:latin typeface="Calibri"/>
                <a:ea typeface="Calibri"/>
                <a:cs typeface="Calibri"/>
                <a:sym typeface="Calibri"/>
              </a:rPr>
              <a:t>Monitor your child’s phone</a:t>
            </a:r>
            <a:endParaRPr sz="1500">
              <a:solidFill>
                <a:schemeClr val="dk1"/>
              </a:solidFill>
              <a:latin typeface="Calibri"/>
              <a:ea typeface="Calibri"/>
              <a:cs typeface="Calibri"/>
              <a:sym typeface="Calibri"/>
            </a:endParaRPr>
          </a:p>
          <a:p>
            <a:pPr indent="-323850" lvl="0" marL="457200" marR="0" rtl="0" algn="l">
              <a:lnSpc>
                <a:spcPct val="100000"/>
              </a:lnSpc>
              <a:spcBef>
                <a:spcPts val="0"/>
              </a:spcBef>
              <a:spcAft>
                <a:spcPts val="0"/>
              </a:spcAft>
              <a:buClr>
                <a:schemeClr val="dk1"/>
              </a:buClr>
              <a:buSzPts val="1500"/>
              <a:buFont typeface="Calibri"/>
              <a:buChar char="●"/>
            </a:pPr>
            <a:r>
              <a:rPr lang="en-GB" sz="1500">
                <a:solidFill>
                  <a:schemeClr val="dk1"/>
                </a:solidFill>
                <a:latin typeface="Calibri"/>
                <a:ea typeface="Calibri"/>
                <a:cs typeface="Calibri"/>
                <a:sym typeface="Calibri"/>
              </a:rPr>
              <a:t>Ensure privacy settings are high</a:t>
            </a:r>
            <a:endParaRPr sz="1500">
              <a:solidFill>
                <a:schemeClr val="dk1"/>
              </a:solidFill>
              <a:latin typeface="Calibri"/>
              <a:ea typeface="Calibri"/>
              <a:cs typeface="Calibri"/>
              <a:sym typeface="Calibri"/>
            </a:endParaRPr>
          </a:p>
          <a:p>
            <a:pPr indent="-323850" lvl="0" marL="457200" marR="0" rtl="0" algn="l">
              <a:lnSpc>
                <a:spcPct val="100000"/>
              </a:lnSpc>
              <a:spcBef>
                <a:spcPts val="0"/>
              </a:spcBef>
              <a:spcAft>
                <a:spcPts val="0"/>
              </a:spcAft>
              <a:buClr>
                <a:schemeClr val="dk1"/>
              </a:buClr>
              <a:buSzPts val="1500"/>
              <a:buFont typeface="Calibri"/>
              <a:buChar char="●"/>
            </a:pPr>
            <a:r>
              <a:rPr lang="en-GB" sz="1500">
                <a:solidFill>
                  <a:schemeClr val="dk1"/>
                </a:solidFill>
                <a:latin typeface="Calibri"/>
                <a:ea typeface="Calibri"/>
                <a:cs typeface="Calibri"/>
                <a:sym typeface="Calibri"/>
              </a:rPr>
              <a:t>Limit screen time, especially before bed</a:t>
            </a:r>
            <a:endParaRPr sz="1500">
              <a:solidFill>
                <a:schemeClr val="dk1"/>
              </a:solidFill>
              <a:latin typeface="Calibri"/>
              <a:ea typeface="Calibri"/>
              <a:cs typeface="Calibri"/>
              <a:sym typeface="Calibri"/>
            </a:endParaRPr>
          </a:p>
          <a:p>
            <a:pPr indent="-323850" lvl="0" marL="457200" marR="0" rtl="0" algn="l">
              <a:lnSpc>
                <a:spcPct val="100000"/>
              </a:lnSpc>
              <a:spcBef>
                <a:spcPts val="0"/>
              </a:spcBef>
              <a:spcAft>
                <a:spcPts val="0"/>
              </a:spcAft>
              <a:buClr>
                <a:schemeClr val="dk1"/>
              </a:buClr>
              <a:buSzPts val="1500"/>
              <a:buFont typeface="Calibri"/>
              <a:buChar char="●"/>
            </a:pPr>
            <a:r>
              <a:rPr lang="en-GB" sz="1500">
                <a:solidFill>
                  <a:schemeClr val="dk1"/>
                </a:solidFill>
                <a:latin typeface="Calibri"/>
                <a:ea typeface="Calibri"/>
                <a:cs typeface="Calibri"/>
                <a:sym typeface="Calibri"/>
              </a:rPr>
              <a:t>Phones should not be used in secluded areas</a:t>
            </a:r>
            <a:endParaRPr sz="1500">
              <a:solidFill>
                <a:schemeClr val="dk1"/>
              </a:solidFill>
              <a:latin typeface="Calibri"/>
              <a:ea typeface="Calibri"/>
              <a:cs typeface="Calibri"/>
              <a:sym typeface="Calibri"/>
            </a:endParaRPr>
          </a:p>
        </p:txBody>
      </p:sp>
      <p:pic>
        <p:nvPicPr>
          <p:cNvPr id="170" name="Google Shape;170;p28"/>
          <p:cNvPicPr preferRelativeResize="0"/>
          <p:nvPr/>
        </p:nvPicPr>
        <p:blipFill>
          <a:blip r:embed="rId3">
            <a:alphaModFix/>
          </a:blip>
          <a:stretch>
            <a:fillRect/>
          </a:stretch>
        </p:blipFill>
        <p:spPr>
          <a:xfrm>
            <a:off x="5841749" y="754950"/>
            <a:ext cx="2777999" cy="393452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29"/>
          <p:cNvSpPr txBox="1"/>
          <p:nvPr>
            <p:ph idx="4294967295" type="title"/>
          </p:nvPr>
        </p:nvSpPr>
        <p:spPr>
          <a:xfrm>
            <a:off x="374175" y="44467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SzPts val="990"/>
              <a:buNone/>
            </a:pPr>
            <a:r>
              <a:rPr lang="en-GB" sz="4220"/>
              <a:t> </a:t>
            </a:r>
            <a:endParaRPr sz="4220"/>
          </a:p>
        </p:txBody>
      </p:sp>
      <p:sp>
        <p:nvSpPr>
          <p:cNvPr id="176" name="Google Shape;176;p29"/>
          <p:cNvSpPr/>
          <p:nvPr/>
        </p:nvSpPr>
        <p:spPr>
          <a:xfrm>
            <a:off x="4572000" y="1468075"/>
            <a:ext cx="478800" cy="447600"/>
          </a:xfrm>
          <a:prstGeom prst="star5">
            <a:avLst>
              <a:gd fmla="val 19098" name="adj"/>
              <a:gd fmla="val 105146" name="hf"/>
              <a:gd fmla="val 110557" name="vf"/>
            </a:avLst>
          </a:prstGeom>
          <a:solidFill>
            <a:srgbClr val="FF9900"/>
          </a:solidFill>
          <a:ln cap="flat" cmpd="sng" w="9525">
            <a:solidFill>
              <a:srgbClr val="FF99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 name="Google Shape;177;p29"/>
          <p:cNvSpPr/>
          <p:nvPr/>
        </p:nvSpPr>
        <p:spPr>
          <a:xfrm>
            <a:off x="142575" y="1468075"/>
            <a:ext cx="231600" cy="239400"/>
          </a:xfrm>
          <a:prstGeom prst="star5">
            <a:avLst>
              <a:gd fmla="val 19098" name="adj"/>
              <a:gd fmla="val 105146" name="hf"/>
              <a:gd fmla="val 110557" name="vf"/>
            </a:avLst>
          </a:prstGeom>
          <a:solidFill>
            <a:srgbClr val="FF9900"/>
          </a:solidFill>
          <a:ln cap="flat" cmpd="sng" w="9525">
            <a:solidFill>
              <a:srgbClr val="FF99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29"/>
          <p:cNvSpPr/>
          <p:nvPr/>
        </p:nvSpPr>
        <p:spPr>
          <a:xfrm rot="-1302706">
            <a:off x="4564461" y="252799"/>
            <a:ext cx="391688" cy="361382"/>
          </a:xfrm>
          <a:prstGeom prst="star5">
            <a:avLst>
              <a:gd fmla="val 19098" name="adj"/>
              <a:gd fmla="val 105146" name="hf"/>
              <a:gd fmla="val 110557" name="vf"/>
            </a:avLst>
          </a:prstGeom>
          <a:solidFill>
            <a:srgbClr val="00FFFF"/>
          </a:solidFill>
          <a:ln cap="flat" cmpd="sng" w="9525">
            <a:solidFill>
              <a:srgbClr val="00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 name="Google Shape;179;p29"/>
          <p:cNvSpPr/>
          <p:nvPr/>
        </p:nvSpPr>
        <p:spPr>
          <a:xfrm rot="-1299702">
            <a:off x="3009339" y="1263793"/>
            <a:ext cx="205621" cy="172474"/>
          </a:xfrm>
          <a:prstGeom prst="star5">
            <a:avLst>
              <a:gd fmla="val 19098" name="adj"/>
              <a:gd fmla="val 105146" name="hf"/>
              <a:gd fmla="val 110557" name="vf"/>
            </a:avLst>
          </a:prstGeom>
          <a:solidFill>
            <a:srgbClr val="00FFFF"/>
          </a:solidFill>
          <a:ln cap="flat" cmpd="sng" w="9525">
            <a:solidFill>
              <a:srgbClr val="00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 name="Google Shape;180;p29"/>
          <p:cNvSpPr/>
          <p:nvPr/>
        </p:nvSpPr>
        <p:spPr>
          <a:xfrm rot="-1300980">
            <a:off x="256487" y="330806"/>
            <a:ext cx="269574" cy="302275"/>
          </a:xfrm>
          <a:prstGeom prst="star5">
            <a:avLst>
              <a:gd fmla="val 19098" name="adj"/>
              <a:gd fmla="val 105146" name="hf"/>
              <a:gd fmla="val 110557" name="vf"/>
            </a:avLst>
          </a:prstGeom>
          <a:solidFill>
            <a:srgbClr val="00FFFF"/>
          </a:solidFill>
          <a:ln cap="flat" cmpd="sng" w="9525">
            <a:solidFill>
              <a:srgbClr val="00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1" name="Google Shape;181;p29"/>
          <p:cNvSpPr/>
          <p:nvPr/>
        </p:nvSpPr>
        <p:spPr>
          <a:xfrm rot="-1299497">
            <a:off x="3007196" y="1545486"/>
            <a:ext cx="512911" cy="485389"/>
          </a:xfrm>
          <a:prstGeom prst="star5">
            <a:avLst>
              <a:gd fmla="val 19098" name="adj"/>
              <a:gd fmla="val 105146" name="hf"/>
              <a:gd fmla="val 110557" name="vf"/>
            </a:avLst>
          </a:prstGeom>
          <a:solidFill>
            <a:srgbClr val="FF0000"/>
          </a:solid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29"/>
          <p:cNvSpPr/>
          <p:nvPr/>
        </p:nvSpPr>
        <p:spPr>
          <a:xfrm rot="-1299992">
            <a:off x="2095074" y="59289"/>
            <a:ext cx="378652" cy="299323"/>
          </a:xfrm>
          <a:prstGeom prst="star5">
            <a:avLst>
              <a:gd fmla="val 19098" name="adj"/>
              <a:gd fmla="val 105146" name="hf"/>
              <a:gd fmla="val 110557" name="vf"/>
            </a:avLst>
          </a:prstGeom>
          <a:solidFill>
            <a:srgbClr val="FF0000"/>
          </a:solid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 name="Google Shape;183;p29"/>
          <p:cNvSpPr/>
          <p:nvPr/>
        </p:nvSpPr>
        <p:spPr>
          <a:xfrm rot="-1299026">
            <a:off x="5556327" y="2880829"/>
            <a:ext cx="507396" cy="497645"/>
          </a:xfrm>
          <a:prstGeom prst="star5">
            <a:avLst>
              <a:gd fmla="val 19098" name="adj"/>
              <a:gd fmla="val 105146" name="hf"/>
              <a:gd fmla="val 110557" name="vf"/>
            </a:avLst>
          </a:prstGeom>
          <a:solidFill>
            <a:srgbClr val="FF0000"/>
          </a:solidFill>
          <a:ln cap="flat" cmpd="sng" w="9525">
            <a:solidFill>
              <a:srgbClr val="FF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 name="Google Shape;184;p29"/>
          <p:cNvSpPr/>
          <p:nvPr/>
        </p:nvSpPr>
        <p:spPr>
          <a:xfrm rot="-1302706">
            <a:off x="6622261" y="1231524"/>
            <a:ext cx="391688" cy="361382"/>
          </a:xfrm>
          <a:prstGeom prst="star5">
            <a:avLst>
              <a:gd fmla="val 19098" name="adj"/>
              <a:gd fmla="val 105146" name="hf"/>
              <a:gd fmla="val 110557" name="vf"/>
            </a:avLst>
          </a:prstGeom>
          <a:solidFill>
            <a:srgbClr val="00FFFF"/>
          </a:solidFill>
          <a:ln cap="flat" cmpd="sng" w="9525">
            <a:solidFill>
              <a:srgbClr val="00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 name="Google Shape;185;p29"/>
          <p:cNvSpPr/>
          <p:nvPr/>
        </p:nvSpPr>
        <p:spPr>
          <a:xfrm rot="-607843">
            <a:off x="19597" y="764145"/>
            <a:ext cx="600360" cy="534270"/>
          </a:xfrm>
          <a:prstGeom prst="star5">
            <a:avLst>
              <a:gd fmla="val 19098" name="adj"/>
              <a:gd fmla="val 105146" name="hf"/>
              <a:gd fmla="val 110557" name="vf"/>
            </a:avLst>
          </a:prstGeom>
          <a:solidFill>
            <a:srgbClr val="FFFF00"/>
          </a:solidFill>
          <a:ln cap="flat" cmpd="sng" w="952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29"/>
          <p:cNvSpPr/>
          <p:nvPr/>
        </p:nvSpPr>
        <p:spPr>
          <a:xfrm rot="-607843">
            <a:off x="5414872" y="1644007"/>
            <a:ext cx="600360" cy="534270"/>
          </a:xfrm>
          <a:prstGeom prst="star5">
            <a:avLst>
              <a:gd fmla="val 19098" name="adj"/>
              <a:gd fmla="val 105146" name="hf"/>
              <a:gd fmla="val 110557" name="vf"/>
            </a:avLst>
          </a:prstGeom>
          <a:solidFill>
            <a:srgbClr val="FFFF00"/>
          </a:solidFill>
          <a:ln cap="flat" cmpd="sng" w="952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29"/>
          <p:cNvSpPr/>
          <p:nvPr/>
        </p:nvSpPr>
        <p:spPr>
          <a:xfrm rot="-608572">
            <a:off x="5088022" y="521243"/>
            <a:ext cx="265753" cy="234385"/>
          </a:xfrm>
          <a:prstGeom prst="star5">
            <a:avLst>
              <a:gd fmla="val 19098" name="adj"/>
              <a:gd fmla="val 105146" name="hf"/>
              <a:gd fmla="val 110557" name="vf"/>
            </a:avLst>
          </a:prstGeom>
          <a:solidFill>
            <a:srgbClr val="FFFF00"/>
          </a:solidFill>
          <a:ln cap="flat" cmpd="sng" w="9525">
            <a:solidFill>
              <a:srgbClr val="FF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29"/>
          <p:cNvSpPr/>
          <p:nvPr/>
        </p:nvSpPr>
        <p:spPr>
          <a:xfrm rot="-606402">
            <a:off x="3930631" y="1877760"/>
            <a:ext cx="302595" cy="285878"/>
          </a:xfrm>
          <a:prstGeom prst="star5">
            <a:avLst>
              <a:gd fmla="val 19098" name="adj"/>
              <a:gd fmla="val 105146" name="hf"/>
              <a:gd fmla="val 110557" name="vf"/>
            </a:avLst>
          </a:prstGeom>
          <a:solidFill>
            <a:srgbClr val="6D9EEB"/>
          </a:solidFill>
          <a:ln cap="flat" cmpd="sng" w="9525">
            <a:solidFill>
              <a:srgbClr val="6D9EE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 name="Google Shape;189;p29"/>
          <p:cNvSpPr/>
          <p:nvPr/>
        </p:nvSpPr>
        <p:spPr>
          <a:xfrm rot="685946">
            <a:off x="4749900" y="3481596"/>
            <a:ext cx="302706" cy="285820"/>
          </a:xfrm>
          <a:prstGeom prst="star5">
            <a:avLst>
              <a:gd fmla="val 19098" name="adj"/>
              <a:gd fmla="val 105146" name="hf"/>
              <a:gd fmla="val 110557" name="vf"/>
            </a:avLst>
          </a:prstGeom>
          <a:solidFill>
            <a:srgbClr val="6D9EEB"/>
          </a:solidFill>
          <a:ln cap="flat" cmpd="sng" w="9525">
            <a:solidFill>
              <a:srgbClr val="6D9EE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29"/>
          <p:cNvSpPr/>
          <p:nvPr/>
        </p:nvSpPr>
        <p:spPr>
          <a:xfrm rot="-606402">
            <a:off x="6036706" y="442210"/>
            <a:ext cx="302595" cy="285878"/>
          </a:xfrm>
          <a:prstGeom prst="star5">
            <a:avLst>
              <a:gd fmla="val 19098" name="adj"/>
              <a:gd fmla="val 105146" name="hf"/>
              <a:gd fmla="val 110557" name="vf"/>
            </a:avLst>
          </a:prstGeom>
          <a:solidFill>
            <a:srgbClr val="6D9EEB"/>
          </a:solidFill>
          <a:ln cap="flat" cmpd="sng" w="9525">
            <a:solidFill>
              <a:srgbClr val="6D9EE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1" name="Google Shape;191;p29"/>
          <p:cNvSpPr/>
          <p:nvPr/>
        </p:nvSpPr>
        <p:spPr>
          <a:xfrm>
            <a:off x="6362150" y="1905375"/>
            <a:ext cx="135000" cy="125100"/>
          </a:xfrm>
          <a:prstGeom prst="ellipse">
            <a:avLst/>
          </a:prstGeom>
          <a:solidFill>
            <a:srgbClr val="9900FF"/>
          </a:solidFill>
          <a:ln cap="flat" cmpd="sng" w="9525">
            <a:solidFill>
              <a:srgbClr val="9900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29"/>
          <p:cNvSpPr/>
          <p:nvPr/>
        </p:nvSpPr>
        <p:spPr>
          <a:xfrm>
            <a:off x="5479275" y="193200"/>
            <a:ext cx="303000" cy="277500"/>
          </a:xfrm>
          <a:prstGeom prst="ellipse">
            <a:avLst/>
          </a:prstGeom>
          <a:solidFill>
            <a:srgbClr val="9900FF"/>
          </a:solidFill>
          <a:ln cap="flat" cmpd="sng" w="9525">
            <a:solidFill>
              <a:srgbClr val="9900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29"/>
          <p:cNvSpPr/>
          <p:nvPr/>
        </p:nvSpPr>
        <p:spPr>
          <a:xfrm>
            <a:off x="374175" y="70200"/>
            <a:ext cx="303000" cy="277500"/>
          </a:xfrm>
          <a:prstGeom prst="ellipse">
            <a:avLst/>
          </a:prstGeom>
          <a:solidFill>
            <a:srgbClr val="9900FF"/>
          </a:solidFill>
          <a:ln cap="flat" cmpd="sng" w="9525">
            <a:solidFill>
              <a:srgbClr val="9900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29"/>
          <p:cNvSpPr/>
          <p:nvPr/>
        </p:nvSpPr>
        <p:spPr>
          <a:xfrm rot="-868395">
            <a:off x="890438" y="1589802"/>
            <a:ext cx="362504" cy="125151"/>
          </a:xfrm>
          <a:prstGeom prst="ellipse">
            <a:avLst/>
          </a:prstGeom>
          <a:solidFill>
            <a:srgbClr val="FF00FF"/>
          </a:solidFill>
          <a:ln cap="flat" cmpd="sng" w="9525">
            <a:solidFill>
              <a:srgbClr val="FF00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 name="Google Shape;195;p29"/>
          <p:cNvSpPr/>
          <p:nvPr/>
        </p:nvSpPr>
        <p:spPr>
          <a:xfrm>
            <a:off x="4723250" y="1241025"/>
            <a:ext cx="362400" cy="125100"/>
          </a:xfrm>
          <a:prstGeom prst="ellipse">
            <a:avLst/>
          </a:prstGeom>
          <a:solidFill>
            <a:srgbClr val="FF00FF"/>
          </a:solidFill>
          <a:ln cap="flat" cmpd="sng" w="9525">
            <a:solidFill>
              <a:srgbClr val="FF00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6" name="Google Shape;196;p29"/>
          <p:cNvSpPr/>
          <p:nvPr/>
        </p:nvSpPr>
        <p:spPr>
          <a:xfrm rot="-868936">
            <a:off x="5108733" y="4133577"/>
            <a:ext cx="224328" cy="113073"/>
          </a:xfrm>
          <a:prstGeom prst="ellipse">
            <a:avLst/>
          </a:prstGeom>
          <a:solidFill>
            <a:srgbClr val="FF00FF"/>
          </a:solidFill>
          <a:ln cap="flat" cmpd="sng" w="9525">
            <a:solidFill>
              <a:srgbClr val="FF00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p29"/>
          <p:cNvSpPr/>
          <p:nvPr/>
        </p:nvSpPr>
        <p:spPr>
          <a:xfrm rot="-868478">
            <a:off x="4433686" y="206559"/>
            <a:ext cx="123624" cy="134100"/>
          </a:xfrm>
          <a:prstGeom prst="ellipse">
            <a:avLst/>
          </a:prstGeom>
          <a:solidFill>
            <a:srgbClr val="FF00FF"/>
          </a:solidFill>
          <a:ln cap="flat" cmpd="sng" w="9525">
            <a:solidFill>
              <a:srgbClr val="FF00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 name="Google Shape;198;p29"/>
          <p:cNvSpPr/>
          <p:nvPr/>
        </p:nvSpPr>
        <p:spPr>
          <a:xfrm rot="-1297363">
            <a:off x="7579890" y="2160465"/>
            <a:ext cx="303669" cy="288404"/>
          </a:xfrm>
          <a:prstGeom prst="star5">
            <a:avLst>
              <a:gd fmla="val 19098" name="adj"/>
              <a:gd fmla="val 105146" name="hf"/>
              <a:gd fmla="val 110557" name="vf"/>
            </a:avLst>
          </a:prstGeom>
          <a:solidFill>
            <a:srgbClr val="00FF00"/>
          </a:solidFill>
          <a:ln cap="flat" cmpd="sng" w="9525">
            <a:solidFill>
              <a:srgbClr val="00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 name="Google Shape;199;p29"/>
          <p:cNvSpPr/>
          <p:nvPr/>
        </p:nvSpPr>
        <p:spPr>
          <a:xfrm rot="1209785">
            <a:off x="6528649" y="185377"/>
            <a:ext cx="261102" cy="238315"/>
          </a:xfrm>
          <a:prstGeom prst="star5">
            <a:avLst>
              <a:gd fmla="val 19098" name="adj"/>
              <a:gd fmla="val 105146" name="hf"/>
              <a:gd fmla="val 110557" name="vf"/>
            </a:avLst>
          </a:prstGeom>
          <a:solidFill>
            <a:srgbClr val="00FF00"/>
          </a:solidFill>
          <a:ln cap="flat" cmpd="sng" w="9525">
            <a:solidFill>
              <a:srgbClr val="00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29"/>
          <p:cNvSpPr/>
          <p:nvPr/>
        </p:nvSpPr>
        <p:spPr>
          <a:xfrm rot="1209785">
            <a:off x="4773899" y="2116740"/>
            <a:ext cx="261102" cy="238315"/>
          </a:xfrm>
          <a:prstGeom prst="star5">
            <a:avLst>
              <a:gd fmla="val 19098" name="adj"/>
              <a:gd fmla="val 105146" name="hf"/>
              <a:gd fmla="val 110557" name="vf"/>
            </a:avLst>
          </a:prstGeom>
          <a:solidFill>
            <a:srgbClr val="00FF00"/>
          </a:solidFill>
          <a:ln cap="flat" cmpd="sng" w="9525">
            <a:solidFill>
              <a:srgbClr val="00FF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01" name="Google Shape;201;p29"/>
          <p:cNvPicPr preferRelativeResize="0"/>
          <p:nvPr/>
        </p:nvPicPr>
        <p:blipFill>
          <a:blip r:embed="rId3">
            <a:alphaModFix/>
          </a:blip>
          <a:stretch>
            <a:fillRect/>
          </a:stretch>
        </p:blipFill>
        <p:spPr>
          <a:xfrm>
            <a:off x="1504638" y="1010339"/>
            <a:ext cx="3625975" cy="28638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30"/>
          <p:cNvSpPr txBox="1"/>
          <p:nvPr>
            <p:ph idx="1" type="body"/>
          </p:nvPr>
        </p:nvSpPr>
        <p:spPr>
          <a:xfrm>
            <a:off x="4073325" y="765238"/>
            <a:ext cx="4764600" cy="3807900"/>
          </a:xfrm>
          <a:prstGeom prst="rect">
            <a:avLst/>
          </a:prstGeom>
        </p:spPr>
        <p:txBody>
          <a:bodyPr anchorCtr="0" anchor="t" bIns="91425" lIns="91425" spcFirstLastPara="1" rIns="91425" wrap="square" tIns="91425">
            <a:noAutofit/>
          </a:bodyPr>
          <a:lstStyle/>
          <a:p>
            <a:pPr indent="-342900" lvl="0" marL="457200" rtl="0" algn="l">
              <a:spcBef>
                <a:spcPts val="0"/>
              </a:spcBef>
              <a:spcAft>
                <a:spcPts val="0"/>
              </a:spcAft>
              <a:buClr>
                <a:schemeClr val="dk1"/>
              </a:buClr>
              <a:buSzPts val="1800"/>
              <a:buChar char="●"/>
            </a:pPr>
            <a:r>
              <a:rPr lang="en-GB">
                <a:solidFill>
                  <a:schemeClr val="dk1"/>
                </a:solidFill>
              </a:rPr>
              <a:t>PE Days - Tuesdays PM </a:t>
            </a:r>
            <a:br>
              <a:rPr lang="en-GB">
                <a:solidFill>
                  <a:schemeClr val="dk1"/>
                </a:solidFill>
              </a:rPr>
            </a:br>
            <a:r>
              <a:rPr lang="en-GB">
                <a:solidFill>
                  <a:schemeClr val="dk1"/>
                </a:solidFill>
              </a:rPr>
              <a:t>Wednesdays PM </a:t>
            </a:r>
            <a:br>
              <a:rPr lang="en-GB">
                <a:solidFill>
                  <a:schemeClr val="dk1"/>
                </a:solidFill>
              </a:rPr>
            </a:br>
            <a:endParaRPr>
              <a:solidFill>
                <a:schemeClr val="dk1"/>
              </a:solidFill>
            </a:endParaRPr>
          </a:p>
          <a:p>
            <a:pPr indent="-342900" lvl="0" marL="457200" rtl="0" algn="l">
              <a:spcBef>
                <a:spcPts val="0"/>
              </a:spcBef>
              <a:spcAft>
                <a:spcPts val="0"/>
              </a:spcAft>
              <a:buClr>
                <a:schemeClr val="dk1"/>
              </a:buClr>
              <a:buSzPts val="1800"/>
              <a:buChar char="●"/>
            </a:pPr>
            <a:r>
              <a:rPr lang="en-GB">
                <a:solidFill>
                  <a:schemeClr val="dk1"/>
                </a:solidFill>
              </a:rPr>
              <a:t>Tuesday 23rd September - Individual photos</a:t>
            </a:r>
            <a:br>
              <a:rPr lang="en-GB">
                <a:solidFill>
                  <a:schemeClr val="dk1"/>
                </a:solidFill>
              </a:rPr>
            </a:br>
            <a:endParaRPr>
              <a:solidFill>
                <a:schemeClr val="dk1"/>
              </a:solidFill>
            </a:endParaRPr>
          </a:p>
          <a:p>
            <a:pPr indent="-342900" lvl="0" marL="457200" rtl="0" algn="l">
              <a:spcBef>
                <a:spcPts val="0"/>
              </a:spcBef>
              <a:spcAft>
                <a:spcPts val="0"/>
              </a:spcAft>
              <a:buClr>
                <a:schemeClr val="dk1"/>
              </a:buClr>
              <a:buSzPts val="1800"/>
              <a:buChar char="●"/>
            </a:pPr>
            <a:r>
              <a:rPr lang="en-GB">
                <a:solidFill>
                  <a:schemeClr val="dk1"/>
                </a:solidFill>
              </a:rPr>
              <a:t>Wednesday 24th September - Walk to Heath Park</a:t>
            </a:r>
            <a:br>
              <a:rPr lang="en-GB">
                <a:solidFill>
                  <a:schemeClr val="dk1"/>
                </a:solidFill>
              </a:rPr>
            </a:br>
            <a:endParaRPr>
              <a:solidFill>
                <a:schemeClr val="dk1"/>
              </a:solidFill>
            </a:endParaRPr>
          </a:p>
          <a:p>
            <a:pPr indent="-342900" lvl="0" marL="457200" rtl="0" algn="l">
              <a:spcBef>
                <a:spcPts val="0"/>
              </a:spcBef>
              <a:spcAft>
                <a:spcPts val="0"/>
              </a:spcAft>
              <a:buClr>
                <a:schemeClr val="dk1"/>
              </a:buClr>
              <a:buSzPts val="1800"/>
              <a:buChar char="●"/>
            </a:pPr>
            <a:r>
              <a:rPr lang="en-GB">
                <a:solidFill>
                  <a:schemeClr val="dk1"/>
                </a:solidFill>
              </a:rPr>
              <a:t>Friday 24th October - Break up for HALF TERM!</a:t>
            </a:r>
            <a:br>
              <a:rPr lang="en-GB">
                <a:solidFill>
                  <a:schemeClr val="dk1"/>
                </a:solidFill>
              </a:rPr>
            </a:br>
            <a:endParaRPr>
              <a:solidFill>
                <a:schemeClr val="dk1"/>
              </a:solidFill>
            </a:endParaRPr>
          </a:p>
          <a:p>
            <a:pPr indent="-342900" lvl="0" marL="457200" rtl="0" algn="l">
              <a:spcBef>
                <a:spcPts val="0"/>
              </a:spcBef>
              <a:spcAft>
                <a:spcPts val="0"/>
              </a:spcAft>
              <a:buClr>
                <a:schemeClr val="dk1"/>
              </a:buClr>
              <a:buSzPts val="1800"/>
              <a:buChar char="●"/>
            </a:pPr>
            <a:r>
              <a:rPr lang="en-GB">
                <a:solidFill>
                  <a:schemeClr val="dk1"/>
                </a:solidFill>
              </a:rPr>
              <a:t>Beginning of day arrangements</a:t>
            </a:r>
            <a:endParaRPr>
              <a:solidFill>
                <a:schemeClr val="dk1"/>
              </a:solidFill>
            </a:endParaRPr>
          </a:p>
          <a:p>
            <a:pPr indent="0" lvl="0" marL="0" rtl="0" algn="l">
              <a:spcBef>
                <a:spcPts val="1200"/>
              </a:spcBef>
              <a:spcAft>
                <a:spcPts val="1200"/>
              </a:spcAft>
              <a:buNone/>
            </a:pPr>
            <a:r>
              <a:t/>
            </a:r>
            <a:endParaRPr>
              <a:solidFill>
                <a:schemeClr val="dk1"/>
              </a:solidFill>
            </a:endParaRPr>
          </a:p>
        </p:txBody>
      </p:sp>
      <p:pic>
        <p:nvPicPr>
          <p:cNvPr id="207" name="Google Shape;207;p30"/>
          <p:cNvPicPr preferRelativeResize="0"/>
          <p:nvPr/>
        </p:nvPicPr>
        <p:blipFill>
          <a:blip r:embed="rId3">
            <a:alphaModFix/>
          </a:blip>
          <a:stretch>
            <a:fillRect/>
          </a:stretch>
        </p:blipFill>
        <p:spPr>
          <a:xfrm>
            <a:off x="242475" y="877450"/>
            <a:ext cx="3601825" cy="3583475"/>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